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3.xml" ContentType="application/vnd.openxmlformats-officedocument.presentationml.tags+xml"/>
  <Override PartName="/ppt/notesSlides/notesSlide27.xml" ContentType="application/vnd.openxmlformats-officedocument.presentationml.notesSlide+xml"/>
  <Override PartName="/ppt/tags/tag4.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tags/tag5.xml" ContentType="application/vnd.openxmlformats-officedocument.presentationml.tags+xml"/>
  <Override PartName="/ppt/notesSlides/notesSlide47.xml" ContentType="application/vnd.openxmlformats-officedocument.presentationml.notesSlide+xml"/>
  <Override PartName="/ppt/tags/tag6.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8"/>
  </p:notesMasterIdLst>
  <p:sldIdLst>
    <p:sldId id="1105" r:id="rId2"/>
    <p:sldId id="1106" r:id="rId3"/>
    <p:sldId id="1256" r:id="rId4"/>
    <p:sldId id="1297" r:id="rId5"/>
    <p:sldId id="1129" r:id="rId6"/>
    <p:sldId id="1080" r:id="rId7"/>
    <p:sldId id="1298" r:id="rId8"/>
    <p:sldId id="1082" r:id="rId9"/>
    <p:sldId id="1083" r:id="rId10"/>
    <p:sldId id="1081" r:id="rId11"/>
    <p:sldId id="1300" r:id="rId12"/>
    <p:sldId id="1301" r:id="rId13"/>
    <p:sldId id="1084" r:id="rId14"/>
    <p:sldId id="1299" r:id="rId15"/>
    <p:sldId id="1128" r:id="rId16"/>
    <p:sldId id="1054" r:id="rId17"/>
    <p:sldId id="1296" r:id="rId18"/>
    <p:sldId id="614" r:id="rId19"/>
    <p:sldId id="939" r:id="rId20"/>
    <p:sldId id="940" r:id="rId21"/>
    <p:sldId id="1110" r:id="rId22"/>
    <p:sldId id="929" r:id="rId23"/>
    <p:sldId id="936" r:id="rId24"/>
    <p:sldId id="954" r:id="rId25"/>
    <p:sldId id="1093" r:id="rId26"/>
    <p:sldId id="956" r:id="rId27"/>
    <p:sldId id="955" r:id="rId28"/>
    <p:sldId id="964" r:id="rId29"/>
    <p:sldId id="959" r:id="rId30"/>
    <p:sldId id="960" r:id="rId31"/>
    <p:sldId id="961" r:id="rId32"/>
    <p:sldId id="962" r:id="rId33"/>
    <p:sldId id="963" r:id="rId34"/>
    <p:sldId id="965" r:id="rId35"/>
    <p:sldId id="953" r:id="rId36"/>
    <p:sldId id="1114" r:id="rId37"/>
    <p:sldId id="1262" r:id="rId38"/>
    <p:sldId id="1263" r:id="rId39"/>
    <p:sldId id="946" r:id="rId40"/>
    <p:sldId id="947" r:id="rId41"/>
    <p:sldId id="966" r:id="rId42"/>
    <p:sldId id="1264" r:id="rId43"/>
    <p:sldId id="1265" r:id="rId44"/>
    <p:sldId id="1115" r:id="rId45"/>
    <p:sldId id="1267" r:id="rId46"/>
    <p:sldId id="1112" r:id="rId47"/>
    <p:sldId id="1268" r:id="rId48"/>
    <p:sldId id="1269" r:id="rId49"/>
    <p:sldId id="1270" r:id="rId50"/>
    <p:sldId id="1271" r:id="rId51"/>
    <p:sldId id="1272" r:id="rId52"/>
    <p:sldId id="957" r:id="rId53"/>
    <p:sldId id="958" r:id="rId54"/>
    <p:sldId id="1273" r:id="rId55"/>
    <p:sldId id="1274" r:id="rId56"/>
    <p:sldId id="1275" r:id="rId57"/>
    <p:sldId id="1276" r:id="rId58"/>
    <p:sldId id="1277" r:id="rId59"/>
    <p:sldId id="1278" r:id="rId60"/>
    <p:sldId id="1279" r:id="rId61"/>
    <p:sldId id="742" r:id="rId62"/>
    <p:sldId id="1280" r:id="rId63"/>
    <p:sldId id="1281" r:id="rId64"/>
    <p:sldId id="1088" r:id="rId65"/>
    <p:sldId id="1089" r:id="rId66"/>
    <p:sldId id="1090" r:id="rId6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53"/>
    <p:restoredTop sz="82506"/>
  </p:normalViewPr>
  <p:slideViewPr>
    <p:cSldViewPr snapToGrid="0" snapToObjects="1">
      <p:cViewPr varScale="1">
        <p:scale>
          <a:sx n="127" d="100"/>
          <a:sy n="127" d="100"/>
        </p:scale>
        <p:origin x="1344" y="192"/>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2.png>
</file>

<file path=ppt/media/image3.tiff>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2/23/21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dirty="0"/>
          </a:p>
        </p:txBody>
      </p:sp>
    </p:spTree>
    <p:extLst>
      <p:ext uri="{BB962C8B-B14F-4D97-AF65-F5344CB8AC3E}">
        <p14:creationId xmlns:p14="http://schemas.microsoft.com/office/powerpoint/2010/main" val="565835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18</a:t>
            </a:fld>
            <a:endParaRPr lang="en-US" dirty="0"/>
          </a:p>
        </p:txBody>
      </p:sp>
    </p:spTree>
    <p:extLst>
      <p:ext uri="{BB962C8B-B14F-4D97-AF65-F5344CB8AC3E}">
        <p14:creationId xmlns:p14="http://schemas.microsoft.com/office/powerpoint/2010/main" val="42513027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41087531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What is the term that Jeremy used for doing it in the place? </a:t>
            </a:r>
          </a:p>
        </p:txBody>
      </p:sp>
      <p:sp>
        <p:nvSpPr>
          <p:cNvPr id="4" name="Slide Number Placeholder 3"/>
          <p:cNvSpPr>
            <a:spLocks noGrp="1"/>
          </p:cNvSpPr>
          <p:nvPr>
            <p:ph type="sldNum" sz="quarter" idx="5"/>
          </p:nvPr>
        </p:nvSpPr>
        <p:spPr/>
        <p:txBody>
          <a:bodyPr/>
          <a:lstStyle/>
          <a:p>
            <a:fld id="{35A4D32B-0177-4B34-AE20-6C72705619FE}" type="slidenum">
              <a:rPr lang="en-US" smtClean="0"/>
              <a:t>22</a:t>
            </a:fld>
            <a:endParaRPr lang="en-US"/>
          </a:p>
        </p:txBody>
      </p:sp>
    </p:spTree>
    <p:extLst>
      <p:ext uri="{BB962C8B-B14F-4D97-AF65-F5344CB8AC3E}">
        <p14:creationId xmlns:p14="http://schemas.microsoft.com/office/powerpoint/2010/main" val="3018176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23</a:t>
            </a:fld>
            <a:endParaRPr lang="en-US"/>
          </a:p>
        </p:txBody>
      </p:sp>
    </p:spTree>
    <p:extLst>
      <p:ext uri="{BB962C8B-B14F-4D97-AF65-F5344CB8AC3E}">
        <p14:creationId xmlns:p14="http://schemas.microsoft.com/office/powerpoint/2010/main" val="3166303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Never underestimate the value of good design and implementation (for testability, encapsulation, etc.) on the economics of testing. You can’t afford to test in quality!</a:t>
            </a:r>
          </a:p>
          <a:p>
            <a:r>
              <a:rPr lang="en-US" sz="1000" dirty="0"/>
              <a:t>Developers are responsible for product quality. Tester should be able to minimize that chance that a defect makes it to production. </a:t>
            </a:r>
          </a:p>
          <a:p>
            <a:endParaRPr lang="en-US" sz="1000" dirty="0"/>
          </a:p>
          <a:p>
            <a:r>
              <a:rPr lang="en-US" sz="1000" dirty="0"/>
              <a:t>We test to find defects and/or to validate that we have not introduced new defects.</a:t>
            </a:r>
          </a:p>
          <a:p>
            <a:endParaRPr lang="en-US" sz="1000" dirty="0"/>
          </a:p>
          <a:p>
            <a:r>
              <a:rPr lang="en-US" sz="1000" dirty="0"/>
              <a:t>Defects are exponentially more expensive to fix the longer the exist.</a:t>
            </a:r>
          </a:p>
          <a:p>
            <a:r>
              <a:rPr lang="en-US" sz="1000" dirty="0"/>
              <a:t>Performance issues are often the most difficult and expensive defects to fix. They are often not found until the application if running under production load… which is often only when it is in production.</a:t>
            </a:r>
          </a:p>
          <a:p>
            <a:endParaRPr lang="en-US" sz="1000" dirty="0"/>
          </a:p>
          <a:p>
            <a:r>
              <a:rPr lang="en-US" sz="1000" dirty="0"/>
              <a:t>Unit - $200</a:t>
            </a:r>
          </a:p>
          <a:p>
            <a:r>
              <a:rPr lang="en-US" sz="1000" dirty="0"/>
              <a:t>Integration - $600</a:t>
            </a:r>
          </a:p>
          <a:p>
            <a:r>
              <a:rPr lang="en-US" sz="1000" dirty="0"/>
              <a:t>User Acceptance - $6,000</a:t>
            </a:r>
          </a:p>
          <a:p>
            <a:r>
              <a:rPr lang="en-US" sz="1000" dirty="0"/>
              <a:t>Production - $100,000+</a:t>
            </a:r>
          </a:p>
          <a:p>
            <a:endParaRPr lang="en-US" sz="1000" dirty="0"/>
          </a:p>
          <a:p>
            <a:r>
              <a:rPr lang="en-US" sz="1000" dirty="0"/>
              <a:t>The permutations of modern software features, data, tools, environments, etc. quickly becomes unmanageable. Testability needs to be goal of nearly all non-trivial applications.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Dave Cutler of Windows NT fame had a quote. </a:t>
            </a:r>
            <a:r>
              <a:rPr lang="en-US" sz="1000"/>
              <a:t>I wish I could remember the exact words, but it went something like, “I hate having testers because they give developers the false hope that someone else can save them from their sins.”</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24</a:t>
            </a:fld>
            <a:endParaRPr lang="en-US" dirty="0"/>
          </a:p>
        </p:txBody>
      </p:sp>
    </p:spTree>
    <p:extLst>
      <p:ext uri="{BB962C8B-B14F-4D97-AF65-F5344CB8AC3E}">
        <p14:creationId xmlns:p14="http://schemas.microsoft.com/office/powerpoint/2010/main" val="13099579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2971042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Development Methodology and Software Development Lifecycle (SDLC) are often used interchangeably. </a:t>
            </a:r>
          </a:p>
          <a:p>
            <a:endParaRPr lang="en-US" sz="1000" dirty="0"/>
          </a:p>
          <a:p>
            <a:r>
              <a:rPr lang="en-US" sz="1000" dirty="0"/>
              <a:t>The Iterative development methodology is not depicted here as even the mainstays and inventors of the Iterative development methodology seem to be moving toward agile. Plus as Waterfall “holdouts” move, they seem to be moving directly toward Agile. Can you start to see my biases?</a:t>
            </a:r>
          </a:p>
          <a:p>
            <a:endParaRPr lang="en-US" sz="1000" dirty="0"/>
          </a:p>
          <a:p>
            <a:r>
              <a:rPr lang="en-US" sz="1000" dirty="0"/>
              <a:t>Development  Methodologies (SDLCs) are a future Bonus Topic. There are several optional slides t the end of this deck. Let me know if you would like to have a more formal overview of the topic as part of this class. I have a passion in this area. </a:t>
            </a:r>
          </a:p>
          <a:p>
            <a:endParaRPr lang="en-US" sz="1000" dirty="0"/>
          </a:p>
          <a:p>
            <a:r>
              <a:rPr lang="en-US" sz="1000" dirty="0"/>
              <a:t>Object oriented-programming concepts/practices evolve and reprioritize depending on the development methodology.</a:t>
            </a:r>
          </a:p>
          <a:p>
            <a:endParaRPr lang="en-US" sz="1000" dirty="0"/>
          </a:p>
          <a:p>
            <a:r>
              <a:rPr lang="en-US" sz="1000" dirty="0"/>
              <a:t>For example, in Waterfall (as well as in Iterative) object-oriented design often play a critical role in the (big upfront) design activities. UML diagrams and project artifacts are often important to the overall project success. (opinion) Practical reality has been that these design artifacts often do not reflect the actual implementation and are rarely maintained or updated.</a:t>
            </a:r>
          </a:p>
          <a:p>
            <a:endParaRPr lang="en-US" sz="1000" dirty="0"/>
          </a:p>
          <a:p>
            <a:r>
              <a:rPr lang="en-US" sz="1000" dirty="0"/>
              <a:t>The Agile practitioners do not reject these design artifacts. However, the focus on shorter time horizons, evolving architecture, and working code changes the value proposition for object-oriented practices to more focus on the build, test, enhance activities. </a:t>
            </a:r>
          </a:p>
        </p:txBody>
      </p:sp>
      <p:sp>
        <p:nvSpPr>
          <p:cNvPr id="4" name="Slide Number Placeholder 3"/>
          <p:cNvSpPr>
            <a:spLocks noGrp="1"/>
          </p:cNvSpPr>
          <p:nvPr>
            <p:ph type="sldNum" sz="quarter" idx="10"/>
          </p:nvPr>
        </p:nvSpPr>
        <p:spPr/>
        <p:txBody>
          <a:bodyPr/>
          <a:lstStyle/>
          <a:p>
            <a:fld id="{2C196F48-5C38-B549-981A-B90D07A4233F}" type="slidenum">
              <a:rPr lang="en-US" smtClean="0"/>
              <a:pPr/>
              <a:t>26</a:t>
            </a:fld>
            <a:endParaRPr lang="en-US" dirty="0"/>
          </a:p>
        </p:txBody>
      </p:sp>
    </p:spTree>
    <p:extLst>
      <p:ext uri="{BB962C8B-B14F-4D97-AF65-F5344CB8AC3E}">
        <p14:creationId xmlns:p14="http://schemas.microsoft.com/office/powerpoint/2010/main" val="6019877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5570695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dirty="0"/>
          </a:p>
        </p:txBody>
      </p:sp>
    </p:spTree>
    <p:extLst>
      <p:ext uri="{BB962C8B-B14F-4D97-AF65-F5344CB8AC3E}">
        <p14:creationId xmlns:p14="http://schemas.microsoft.com/office/powerpoint/2010/main" val="17648193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25992433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6368725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30</a:t>
            </a:fld>
            <a:endParaRPr lang="en-US" dirty="0"/>
          </a:p>
        </p:txBody>
      </p:sp>
    </p:spTree>
    <p:extLst>
      <p:ext uri="{BB962C8B-B14F-4D97-AF65-F5344CB8AC3E}">
        <p14:creationId xmlns:p14="http://schemas.microsoft.com/office/powerpoint/2010/main" val="29132388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31</a:t>
            </a:fld>
            <a:endParaRPr lang="en-US" dirty="0"/>
          </a:p>
        </p:txBody>
      </p:sp>
    </p:spTree>
    <p:extLst>
      <p:ext uri="{BB962C8B-B14F-4D97-AF65-F5344CB8AC3E}">
        <p14:creationId xmlns:p14="http://schemas.microsoft.com/office/powerpoint/2010/main" val="33335646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32</a:t>
            </a:fld>
            <a:endParaRPr lang="en-US" dirty="0"/>
          </a:p>
        </p:txBody>
      </p:sp>
    </p:spTree>
    <p:extLst>
      <p:ext uri="{BB962C8B-B14F-4D97-AF65-F5344CB8AC3E}">
        <p14:creationId xmlns:p14="http://schemas.microsoft.com/office/powerpoint/2010/main" val="11244969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1520" y="4620577"/>
            <a:ext cx="5852160" cy="3851830"/>
          </a:xfrm>
        </p:spPr>
        <p:txBody>
          <a:bodyPr/>
          <a:lstStyle/>
          <a:p>
            <a:r>
              <a:rPr lang="en-US" sz="1000" dirty="0"/>
              <a:t>@Test	</a:t>
            </a:r>
          </a:p>
          <a:p>
            <a:r>
              <a:rPr lang="en-US" sz="1000" dirty="0"/>
              <a:t>identifies the method as a test method (remember, method and function are synonyms)</a:t>
            </a:r>
          </a:p>
          <a:p>
            <a:endParaRPr lang="en-US" sz="1000" dirty="0"/>
          </a:p>
          <a:p>
            <a:r>
              <a:rPr lang="en-US" sz="1000" dirty="0"/>
              <a:t>@Test(expected = </a:t>
            </a:r>
            <a:r>
              <a:rPr lang="en-US" sz="1000" dirty="0" err="1"/>
              <a:t>Exception.class</a:t>
            </a:r>
            <a:r>
              <a:rPr lang="en-US" sz="1000" dirty="0"/>
              <a:t>)</a:t>
            </a:r>
          </a:p>
          <a:p>
            <a:r>
              <a:rPr lang="en-US" sz="1000" dirty="0"/>
              <a:t>fails if the method does not throw the named exception</a:t>
            </a:r>
          </a:p>
          <a:p>
            <a:endParaRPr lang="en-US" sz="1000" dirty="0"/>
          </a:p>
          <a:p>
            <a:r>
              <a:rPr lang="en-US" sz="1000" dirty="0"/>
              <a:t>@Test(timeout=100)</a:t>
            </a:r>
          </a:p>
          <a:p>
            <a:r>
              <a:rPr lang="en-US" sz="1000" dirty="0"/>
              <a:t>fails if the method takes longer than 100 milliseconds</a:t>
            </a:r>
          </a:p>
          <a:p>
            <a:endParaRPr lang="en-US" sz="1000" dirty="0"/>
          </a:p>
          <a:p>
            <a:r>
              <a:rPr lang="en-US" sz="1000" dirty="0"/>
              <a:t>@Before</a:t>
            </a:r>
          </a:p>
          <a:p>
            <a:r>
              <a:rPr lang="en-US" sz="1000" dirty="0"/>
              <a:t>public void method()</a:t>
            </a:r>
          </a:p>
          <a:p>
            <a:r>
              <a:rPr lang="en-US" sz="1000" dirty="0"/>
              <a:t>This method is executed before each test. It is used to prepare the test environment.</a:t>
            </a:r>
          </a:p>
          <a:p>
            <a:endParaRPr lang="en-US" sz="1000" dirty="0"/>
          </a:p>
          <a:p>
            <a:r>
              <a:rPr lang="en-US" sz="1000" dirty="0"/>
              <a:t>@After</a:t>
            </a:r>
          </a:p>
          <a:p>
            <a:r>
              <a:rPr lang="en-US" sz="1000" dirty="0"/>
              <a:t>public void method()</a:t>
            </a:r>
          </a:p>
          <a:p>
            <a:r>
              <a:rPr lang="en-US" sz="1000" dirty="0"/>
              <a:t>This method is executed after each test. It is used to clean up the test environment, including cleaning up expensive memory structures.</a:t>
            </a:r>
          </a:p>
          <a:p>
            <a:endParaRPr lang="en-US" sz="1000" dirty="0"/>
          </a:p>
          <a:p>
            <a:r>
              <a:rPr lang="en-US" sz="1000" dirty="0"/>
              <a:t>@</a:t>
            </a:r>
            <a:r>
              <a:rPr lang="en-US" sz="1000" dirty="0" err="1"/>
              <a:t>BeforeClass</a:t>
            </a:r>
            <a:endParaRPr lang="en-US" sz="1000" dirty="0"/>
          </a:p>
          <a:p>
            <a:r>
              <a:rPr lang="en-US" sz="1000" dirty="0"/>
              <a:t>public static void method()</a:t>
            </a:r>
          </a:p>
          <a:p>
            <a:r>
              <a:rPr lang="en-US" sz="1000" dirty="0"/>
              <a:t>This method is executed once, before any test is done. It is used to do time-intensive tasks before any test is done.</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34638251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666993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35525371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Critical Path… Light Weight long-term planning</a:t>
            </a:r>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18222395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37</a:t>
            </a:fld>
            <a:endParaRPr lang="en-US"/>
          </a:p>
        </p:txBody>
      </p:sp>
    </p:spTree>
    <p:extLst>
      <p:ext uri="{BB962C8B-B14F-4D97-AF65-F5344CB8AC3E}">
        <p14:creationId xmlns:p14="http://schemas.microsoft.com/office/powerpoint/2010/main" val="9514609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36478174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What is the term that Jeremy used for doing it in the place? </a:t>
            </a:r>
          </a:p>
        </p:txBody>
      </p:sp>
      <p:sp>
        <p:nvSpPr>
          <p:cNvPr id="4" name="Slide Number Placeholder 3"/>
          <p:cNvSpPr>
            <a:spLocks noGrp="1"/>
          </p:cNvSpPr>
          <p:nvPr>
            <p:ph type="sldNum" sz="quarter" idx="5"/>
          </p:nvPr>
        </p:nvSpPr>
        <p:spPr/>
        <p:txBody>
          <a:bodyPr/>
          <a:lstStyle/>
          <a:p>
            <a:fld id="{35A4D32B-0177-4B34-AE20-6C72705619FE}" type="slidenum">
              <a:rPr lang="en-US" smtClean="0"/>
              <a:t>39</a:t>
            </a:fld>
            <a:endParaRPr lang="en-US"/>
          </a:p>
        </p:txBody>
      </p:sp>
    </p:spTree>
    <p:extLst>
      <p:ext uri="{BB962C8B-B14F-4D97-AF65-F5344CB8AC3E}">
        <p14:creationId xmlns:p14="http://schemas.microsoft.com/office/powerpoint/2010/main" val="30734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16583465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Product Focus versus Project Focus</a:t>
            </a:r>
          </a:p>
        </p:txBody>
      </p:sp>
      <p:sp>
        <p:nvSpPr>
          <p:cNvPr id="4" name="Slide Number Placeholder 3"/>
          <p:cNvSpPr>
            <a:spLocks noGrp="1"/>
          </p:cNvSpPr>
          <p:nvPr>
            <p:ph type="sldNum" sz="quarter" idx="5"/>
          </p:nvPr>
        </p:nvSpPr>
        <p:spPr/>
        <p:txBody>
          <a:bodyPr/>
          <a:lstStyle/>
          <a:p>
            <a:fld id="{35A4D32B-0177-4B34-AE20-6C72705619FE}" type="slidenum">
              <a:rPr lang="en-US" smtClean="0"/>
              <a:t>40</a:t>
            </a:fld>
            <a:endParaRPr lang="en-US"/>
          </a:p>
        </p:txBody>
      </p:sp>
    </p:spTree>
    <p:extLst>
      <p:ext uri="{BB962C8B-B14F-4D97-AF65-F5344CB8AC3E}">
        <p14:creationId xmlns:p14="http://schemas.microsoft.com/office/powerpoint/2010/main" val="33027674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Critical Path… Light Weight long-term planning</a:t>
            </a:r>
          </a:p>
        </p:txBody>
      </p:sp>
      <p:sp>
        <p:nvSpPr>
          <p:cNvPr id="4" name="Slide Number Placeholder 3"/>
          <p:cNvSpPr>
            <a:spLocks noGrp="1"/>
          </p:cNvSpPr>
          <p:nvPr>
            <p:ph type="sldNum" sz="quarter" idx="10"/>
          </p:nvPr>
        </p:nvSpPr>
        <p:spPr/>
        <p:txBody>
          <a:bodyPr/>
          <a:lstStyle/>
          <a:p>
            <a:fld id="{5394DE12-7B9B-46AA-AC19-C30A49928B9B}" type="slidenum">
              <a:rPr lang="en-US" smtClean="0"/>
              <a:t>41</a:t>
            </a:fld>
            <a:endParaRPr lang="en-US" dirty="0"/>
          </a:p>
        </p:txBody>
      </p:sp>
    </p:spTree>
    <p:extLst>
      <p:ext uri="{BB962C8B-B14F-4D97-AF65-F5344CB8AC3E}">
        <p14:creationId xmlns:p14="http://schemas.microsoft.com/office/powerpoint/2010/main" val="36062849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46</a:t>
            </a:fld>
            <a:endParaRPr lang="en-US" dirty="0"/>
          </a:p>
        </p:txBody>
      </p:sp>
    </p:spTree>
    <p:extLst>
      <p:ext uri="{BB962C8B-B14F-4D97-AF65-F5344CB8AC3E}">
        <p14:creationId xmlns:p14="http://schemas.microsoft.com/office/powerpoint/2010/main" val="25969447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What is the term that Jeremy used for doing it in the place? </a:t>
            </a:r>
          </a:p>
        </p:txBody>
      </p:sp>
      <p:sp>
        <p:nvSpPr>
          <p:cNvPr id="4" name="Slide Number Placeholder 3"/>
          <p:cNvSpPr>
            <a:spLocks noGrp="1"/>
          </p:cNvSpPr>
          <p:nvPr>
            <p:ph type="sldNum" sz="quarter" idx="5"/>
          </p:nvPr>
        </p:nvSpPr>
        <p:spPr/>
        <p:txBody>
          <a:bodyPr/>
          <a:lstStyle/>
          <a:p>
            <a:fld id="{35A4D32B-0177-4B34-AE20-6C72705619FE}" type="slidenum">
              <a:rPr lang="en-US" smtClean="0"/>
              <a:t>47</a:t>
            </a:fld>
            <a:endParaRPr lang="en-US"/>
          </a:p>
        </p:txBody>
      </p:sp>
    </p:spTree>
    <p:extLst>
      <p:ext uri="{BB962C8B-B14F-4D97-AF65-F5344CB8AC3E}">
        <p14:creationId xmlns:p14="http://schemas.microsoft.com/office/powerpoint/2010/main" val="9611333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Never underestimate the value of good design and implementation (for testability, encapsulation, etc.) on the economics of testing. You can’t afford to test in quality!</a:t>
            </a:r>
          </a:p>
          <a:p>
            <a:r>
              <a:rPr lang="en-US" sz="1000" dirty="0"/>
              <a:t>Developers are responsible for product quality. Tester should be able to minimize that chance that a defect makes it to production. </a:t>
            </a:r>
          </a:p>
          <a:p>
            <a:endParaRPr lang="en-US" sz="1000" dirty="0"/>
          </a:p>
          <a:p>
            <a:r>
              <a:rPr lang="en-US" sz="1000" dirty="0"/>
              <a:t>We test to find defects and/or to validate that we have not introduced new defects.</a:t>
            </a:r>
          </a:p>
          <a:p>
            <a:endParaRPr lang="en-US" sz="1000" dirty="0"/>
          </a:p>
          <a:p>
            <a:r>
              <a:rPr lang="en-US" sz="1000" dirty="0"/>
              <a:t>Defects are exponentially more expensive to fix the longer the exist.</a:t>
            </a:r>
          </a:p>
          <a:p>
            <a:r>
              <a:rPr lang="en-US" sz="1000" dirty="0"/>
              <a:t>Performance issues are often the most difficult and expensive defects to fix. They are often not found until the application if running under production load… which is often only when it is in production.</a:t>
            </a:r>
          </a:p>
          <a:p>
            <a:endParaRPr lang="en-US" sz="1000" dirty="0"/>
          </a:p>
          <a:p>
            <a:r>
              <a:rPr lang="en-US" sz="1000" dirty="0"/>
              <a:t>Unit - $200</a:t>
            </a:r>
          </a:p>
          <a:p>
            <a:r>
              <a:rPr lang="en-US" sz="1000" dirty="0"/>
              <a:t>Integration - $600</a:t>
            </a:r>
          </a:p>
          <a:p>
            <a:r>
              <a:rPr lang="en-US" sz="1000" dirty="0"/>
              <a:t>User Acceptance - $6,000</a:t>
            </a:r>
          </a:p>
          <a:p>
            <a:r>
              <a:rPr lang="en-US" sz="1000" dirty="0"/>
              <a:t>Production - $100,000+</a:t>
            </a:r>
          </a:p>
          <a:p>
            <a:endParaRPr lang="en-US" sz="1000" dirty="0"/>
          </a:p>
          <a:p>
            <a:r>
              <a:rPr lang="en-US" sz="1000" dirty="0"/>
              <a:t>The permutations of modern software features, data, tools, environments, etc. quickly becomes unmanageable. Testability needs to be goal of nearly all non-trivial applications.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Dave Cutler of Windows NT fame had a quote. </a:t>
            </a:r>
            <a:r>
              <a:rPr lang="en-US" sz="1000"/>
              <a:t>I wish I could remember the exact words, but it went something like, “I hate having testers because they give developers the false hope that someone else can save them from their sins.”</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48</a:t>
            </a:fld>
            <a:endParaRPr lang="en-US" dirty="0"/>
          </a:p>
        </p:txBody>
      </p:sp>
    </p:spTree>
    <p:extLst>
      <p:ext uri="{BB962C8B-B14F-4D97-AF65-F5344CB8AC3E}">
        <p14:creationId xmlns:p14="http://schemas.microsoft.com/office/powerpoint/2010/main" val="3427092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49</a:t>
            </a:fld>
            <a:endParaRPr lang="en-US" dirty="0"/>
          </a:p>
        </p:txBody>
      </p:sp>
    </p:spTree>
    <p:extLst>
      <p:ext uri="{BB962C8B-B14F-4D97-AF65-F5344CB8AC3E}">
        <p14:creationId xmlns:p14="http://schemas.microsoft.com/office/powerpoint/2010/main" val="29937225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50</a:t>
            </a:fld>
            <a:endParaRPr lang="en-US" dirty="0"/>
          </a:p>
        </p:txBody>
      </p:sp>
    </p:spTree>
    <p:extLst>
      <p:ext uri="{BB962C8B-B14F-4D97-AF65-F5344CB8AC3E}">
        <p14:creationId xmlns:p14="http://schemas.microsoft.com/office/powerpoint/2010/main" val="10693146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Development Methodology and Software Development Lifecycle (SDLC) are often used interchangeably. </a:t>
            </a:r>
          </a:p>
          <a:p>
            <a:endParaRPr lang="en-US" sz="1000" dirty="0"/>
          </a:p>
          <a:p>
            <a:r>
              <a:rPr lang="en-US" sz="1000" dirty="0"/>
              <a:t>The Iterative development methodology is not depicted here as even the mainstays and inventors of the Iterative development methodology seem to be moving toward agile. Plus as Waterfall “holdouts” move, they seem to be moving directly toward Agile. Can you start to see my biases?</a:t>
            </a:r>
          </a:p>
          <a:p>
            <a:endParaRPr lang="en-US" sz="1000" dirty="0"/>
          </a:p>
          <a:p>
            <a:r>
              <a:rPr lang="en-US" sz="1000" dirty="0"/>
              <a:t>Development  Methodologies (SDLCs) are a future Bonus Topic. There are several optional slides t the end of this deck. Let me know if you would like to have a more formal overview of the topic as part of this class. I have a passion in this area. </a:t>
            </a:r>
          </a:p>
          <a:p>
            <a:endParaRPr lang="en-US" sz="1000" dirty="0"/>
          </a:p>
          <a:p>
            <a:r>
              <a:rPr lang="en-US" sz="1000" dirty="0"/>
              <a:t>Object oriented-programming concepts/practices evolve and reprioritize depending on the development methodology.</a:t>
            </a:r>
          </a:p>
          <a:p>
            <a:endParaRPr lang="en-US" sz="1000" dirty="0"/>
          </a:p>
          <a:p>
            <a:r>
              <a:rPr lang="en-US" sz="1000" dirty="0"/>
              <a:t>For example, in Waterfall (as well as in Iterative) object-oriented design often play a critical role in the (big upfront) design activities. UML diagrams and project artifacts are often important to the overall project success. (opinion) Practical reality has been that these design artifacts often do not reflect the actual implementation and are rarely maintained or updated.</a:t>
            </a:r>
          </a:p>
          <a:p>
            <a:endParaRPr lang="en-US" sz="1000" dirty="0"/>
          </a:p>
          <a:p>
            <a:r>
              <a:rPr lang="en-US" sz="1000" dirty="0"/>
              <a:t>The Agile practitioners do not reject these design artifacts. However, the focus on shorter time horizons, evolving architecture, and working code changes the value proposition for object-oriented practices to more focus on the build, test, enhance activities. </a:t>
            </a:r>
          </a:p>
        </p:txBody>
      </p:sp>
      <p:sp>
        <p:nvSpPr>
          <p:cNvPr id="4" name="Slide Number Placeholder 3"/>
          <p:cNvSpPr>
            <a:spLocks noGrp="1"/>
          </p:cNvSpPr>
          <p:nvPr>
            <p:ph type="sldNum" sz="quarter" idx="10"/>
          </p:nvPr>
        </p:nvSpPr>
        <p:spPr/>
        <p:txBody>
          <a:bodyPr/>
          <a:lstStyle/>
          <a:p>
            <a:fld id="{2C196F48-5C38-B549-981A-B90D07A4233F}" type="slidenum">
              <a:rPr lang="en-US" smtClean="0"/>
              <a:pPr/>
              <a:t>51</a:t>
            </a:fld>
            <a:endParaRPr lang="en-US" dirty="0"/>
          </a:p>
        </p:txBody>
      </p:sp>
    </p:spTree>
    <p:extLst>
      <p:ext uri="{BB962C8B-B14F-4D97-AF65-F5344CB8AC3E}">
        <p14:creationId xmlns:p14="http://schemas.microsoft.com/office/powerpoint/2010/main" val="4019681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 effective product is the goal. </a:t>
            </a:r>
          </a:p>
        </p:txBody>
      </p:sp>
      <p:sp>
        <p:nvSpPr>
          <p:cNvPr id="4" name="Slide Number Placeholder 3"/>
          <p:cNvSpPr>
            <a:spLocks noGrp="1"/>
          </p:cNvSpPr>
          <p:nvPr>
            <p:ph type="sldNum" sz="quarter" idx="10"/>
          </p:nvPr>
        </p:nvSpPr>
        <p:spPr/>
        <p:txBody>
          <a:bodyPr/>
          <a:lstStyle/>
          <a:p>
            <a:fld id="{5394DE12-7B9B-46AA-AC19-C30A49928B9B}" type="slidenum">
              <a:rPr lang="en-US" smtClean="0"/>
              <a:t>53</a:t>
            </a:fld>
            <a:endParaRPr lang="en-US"/>
          </a:p>
        </p:txBody>
      </p:sp>
    </p:spTree>
    <p:extLst>
      <p:ext uri="{BB962C8B-B14F-4D97-AF65-F5344CB8AC3E}">
        <p14:creationId xmlns:p14="http://schemas.microsoft.com/office/powerpoint/2010/main" val="40029221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54</a:t>
            </a:fld>
            <a:endParaRPr lang="en-US" dirty="0"/>
          </a:p>
        </p:txBody>
      </p:sp>
    </p:spTree>
    <p:extLst>
      <p:ext uri="{BB962C8B-B14F-4D97-AF65-F5344CB8AC3E}">
        <p14:creationId xmlns:p14="http://schemas.microsoft.com/office/powerpoint/2010/main" val="2033690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6</a:t>
            </a:fld>
            <a:endParaRPr lang="en-US"/>
          </a:p>
        </p:txBody>
      </p:sp>
    </p:spTree>
    <p:extLst>
      <p:ext uri="{BB962C8B-B14F-4D97-AF65-F5344CB8AC3E}">
        <p14:creationId xmlns:p14="http://schemas.microsoft.com/office/powerpoint/2010/main" val="14203207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55</a:t>
            </a:fld>
            <a:endParaRPr lang="en-US" dirty="0"/>
          </a:p>
        </p:txBody>
      </p:sp>
    </p:spTree>
    <p:extLst>
      <p:ext uri="{BB962C8B-B14F-4D97-AF65-F5344CB8AC3E}">
        <p14:creationId xmlns:p14="http://schemas.microsoft.com/office/powerpoint/2010/main" val="42140749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56</a:t>
            </a:fld>
            <a:endParaRPr lang="en-US" dirty="0"/>
          </a:p>
        </p:txBody>
      </p:sp>
    </p:spTree>
    <p:extLst>
      <p:ext uri="{BB962C8B-B14F-4D97-AF65-F5344CB8AC3E}">
        <p14:creationId xmlns:p14="http://schemas.microsoft.com/office/powerpoint/2010/main" val="21874787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57</a:t>
            </a:fld>
            <a:endParaRPr lang="en-US" dirty="0"/>
          </a:p>
        </p:txBody>
      </p:sp>
    </p:spTree>
    <p:extLst>
      <p:ext uri="{BB962C8B-B14F-4D97-AF65-F5344CB8AC3E}">
        <p14:creationId xmlns:p14="http://schemas.microsoft.com/office/powerpoint/2010/main" val="427542226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1520" y="4620577"/>
            <a:ext cx="5852160" cy="3851830"/>
          </a:xfrm>
        </p:spPr>
        <p:txBody>
          <a:bodyPr/>
          <a:lstStyle/>
          <a:p>
            <a:r>
              <a:rPr lang="en-US" sz="1000" dirty="0"/>
              <a:t>@Test	</a:t>
            </a:r>
          </a:p>
          <a:p>
            <a:r>
              <a:rPr lang="en-US" sz="1000" dirty="0"/>
              <a:t>identifies the method as a test method (remember, method and function are synonyms)</a:t>
            </a:r>
          </a:p>
          <a:p>
            <a:endParaRPr lang="en-US" sz="1000" dirty="0"/>
          </a:p>
          <a:p>
            <a:r>
              <a:rPr lang="en-US" sz="1000" dirty="0"/>
              <a:t>@Test(expected = </a:t>
            </a:r>
            <a:r>
              <a:rPr lang="en-US" sz="1000" dirty="0" err="1"/>
              <a:t>Exception.class</a:t>
            </a:r>
            <a:r>
              <a:rPr lang="en-US" sz="1000" dirty="0"/>
              <a:t>)</a:t>
            </a:r>
          </a:p>
          <a:p>
            <a:r>
              <a:rPr lang="en-US" sz="1000" dirty="0"/>
              <a:t>fails if the method does not throw the named exception</a:t>
            </a:r>
          </a:p>
          <a:p>
            <a:endParaRPr lang="en-US" sz="1000" dirty="0"/>
          </a:p>
          <a:p>
            <a:r>
              <a:rPr lang="en-US" sz="1000" dirty="0"/>
              <a:t>@Test(timeout=100)</a:t>
            </a:r>
          </a:p>
          <a:p>
            <a:r>
              <a:rPr lang="en-US" sz="1000" dirty="0"/>
              <a:t>fails if the method takes longer than 100 milliseconds</a:t>
            </a:r>
          </a:p>
          <a:p>
            <a:endParaRPr lang="en-US" sz="1000" dirty="0"/>
          </a:p>
          <a:p>
            <a:r>
              <a:rPr lang="en-US" sz="1000" dirty="0"/>
              <a:t>@Before</a:t>
            </a:r>
          </a:p>
          <a:p>
            <a:r>
              <a:rPr lang="en-US" sz="1000" dirty="0"/>
              <a:t>public void method()</a:t>
            </a:r>
          </a:p>
          <a:p>
            <a:r>
              <a:rPr lang="en-US" sz="1000" dirty="0"/>
              <a:t>This method is executed before each test. It is used to prepare the test environment.</a:t>
            </a:r>
          </a:p>
          <a:p>
            <a:endParaRPr lang="en-US" sz="1000" dirty="0"/>
          </a:p>
          <a:p>
            <a:r>
              <a:rPr lang="en-US" sz="1000" dirty="0"/>
              <a:t>@After</a:t>
            </a:r>
          </a:p>
          <a:p>
            <a:r>
              <a:rPr lang="en-US" sz="1000" dirty="0"/>
              <a:t>public void method()</a:t>
            </a:r>
          </a:p>
          <a:p>
            <a:r>
              <a:rPr lang="en-US" sz="1000" dirty="0"/>
              <a:t>This method is executed after each test. It is used to clean up the test environment, including cleaning up expensive memory structures.</a:t>
            </a:r>
          </a:p>
          <a:p>
            <a:endParaRPr lang="en-US" sz="1000" dirty="0"/>
          </a:p>
          <a:p>
            <a:r>
              <a:rPr lang="en-US" sz="1000" dirty="0"/>
              <a:t>@</a:t>
            </a:r>
            <a:r>
              <a:rPr lang="en-US" sz="1000" dirty="0" err="1"/>
              <a:t>BeforeClass</a:t>
            </a:r>
            <a:endParaRPr lang="en-US" sz="1000" dirty="0"/>
          </a:p>
          <a:p>
            <a:r>
              <a:rPr lang="en-US" sz="1000" dirty="0"/>
              <a:t>public static void method()</a:t>
            </a:r>
          </a:p>
          <a:p>
            <a:r>
              <a:rPr lang="en-US" sz="1000" dirty="0"/>
              <a:t>This method is executed once, before any test is done. It is used to do time-intensive tasks before any test is done.</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58</a:t>
            </a:fld>
            <a:endParaRPr lang="en-US" dirty="0"/>
          </a:p>
        </p:txBody>
      </p:sp>
    </p:spTree>
    <p:extLst>
      <p:ext uri="{BB962C8B-B14F-4D97-AF65-F5344CB8AC3E}">
        <p14:creationId xmlns:p14="http://schemas.microsoft.com/office/powerpoint/2010/main" val="27299738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59</a:t>
            </a:fld>
            <a:endParaRPr lang="en-US" dirty="0"/>
          </a:p>
        </p:txBody>
      </p:sp>
    </p:spTree>
    <p:extLst>
      <p:ext uri="{BB962C8B-B14F-4D97-AF65-F5344CB8AC3E}">
        <p14:creationId xmlns:p14="http://schemas.microsoft.com/office/powerpoint/2010/main" val="359331133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60</a:t>
            </a:fld>
            <a:endParaRPr lang="en-US" dirty="0"/>
          </a:p>
        </p:txBody>
      </p:sp>
    </p:spTree>
    <p:extLst>
      <p:ext uri="{BB962C8B-B14F-4D97-AF65-F5344CB8AC3E}">
        <p14:creationId xmlns:p14="http://schemas.microsoft.com/office/powerpoint/2010/main" val="170141574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p:cNvSpPr>
          <p:nvPr>
            <p:ph type="sldImg"/>
          </p:nvPr>
        </p:nvSpPr>
        <p:spPr>
          <a:ln/>
        </p:spPr>
      </p:sp>
      <p:sp>
        <p:nvSpPr>
          <p:cNvPr id="1003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D20A56CC-98B7-944F-A988-0D44F87D02A7}" type="slidenum">
              <a:rPr lang="en-US" altLang="en-US" sz="1200"/>
              <a:pPr eaLnBrk="1" hangingPunct="1"/>
              <a:t>61</a:t>
            </a:fld>
            <a:endParaRPr lang="en-US" altLang="en-US" sz="1200"/>
          </a:p>
        </p:txBody>
      </p:sp>
    </p:spTree>
    <p:extLst>
      <p:ext uri="{BB962C8B-B14F-4D97-AF65-F5344CB8AC3E}">
        <p14:creationId xmlns:p14="http://schemas.microsoft.com/office/powerpoint/2010/main" val="39384790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62</a:t>
            </a:fld>
            <a:endParaRPr lang="en-US"/>
          </a:p>
        </p:txBody>
      </p:sp>
    </p:spTree>
    <p:extLst>
      <p:ext uri="{BB962C8B-B14F-4D97-AF65-F5344CB8AC3E}">
        <p14:creationId xmlns:p14="http://schemas.microsoft.com/office/powerpoint/2010/main" val="40475463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177574474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4D32B-0177-4B34-AE20-6C72705619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4863966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25147785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4D32B-0177-4B34-AE20-6C72705619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158060717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Final Topics:</a:t>
            </a:r>
          </a:p>
          <a:p>
            <a:pPr marL="228600" indent="-228600">
              <a:buFont typeface="+mj-lt"/>
              <a:buAutoNum type="arabicPeriod"/>
            </a:pPr>
            <a:r>
              <a:rPr lang="en-US" dirty="0"/>
              <a:t>SMART: Specific, Measurable, Achievable, Relevant, and Time-boxed</a:t>
            </a:r>
          </a:p>
          <a:p>
            <a:pPr marL="228600" indent="-228600">
              <a:buFont typeface="+mj-lt"/>
              <a:buAutoNum type="arabicPeriod"/>
            </a:pPr>
            <a:r>
              <a:rPr lang="en-US" dirty="0"/>
              <a:t>Be very careful attempting to measure productivity across teams</a:t>
            </a:r>
          </a:p>
          <a:p>
            <a:pPr marL="228600" indent="-228600">
              <a:buFont typeface="+mj-lt"/>
              <a:buAutoNum type="arabicPeriod"/>
            </a:pPr>
            <a:r>
              <a:rPr lang="en-US" dirty="0"/>
              <a:t>Story Points vs Use Case Points vs Function Points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4D32B-0177-4B34-AE20-6C72705619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2588167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13</a:t>
            </a:fld>
            <a:endParaRPr lang="en-US"/>
          </a:p>
        </p:txBody>
      </p:sp>
    </p:spTree>
    <p:extLst>
      <p:ext uri="{BB962C8B-B14F-4D97-AF65-F5344CB8AC3E}">
        <p14:creationId xmlns:p14="http://schemas.microsoft.com/office/powerpoint/2010/main" val="11532793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868768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16</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17</a:t>
            </a:fld>
            <a:endParaRPr lang="en-US" dirty="0"/>
          </a:p>
        </p:txBody>
      </p:sp>
    </p:spTree>
    <p:extLst>
      <p:ext uri="{BB962C8B-B14F-4D97-AF65-F5344CB8AC3E}">
        <p14:creationId xmlns:p14="http://schemas.microsoft.com/office/powerpoint/2010/main" val="2665373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2/23/21</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2/23/21</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docker.com/resources/what-container"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hyperlink" Target="https://www.docker.com/resources/what-container"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hyperlink" Target="https://en.wikipedia.org/wiki/Extreme_programming" TargetMode="External"/><Relationship Id="rId13" Type="http://schemas.openxmlformats.org/officeDocument/2006/relationships/hyperlink" Target="https://en.wikipedia.org/wiki/Test-driven_development#cite_note-Feathers-5" TargetMode="External"/><Relationship Id="rId3" Type="http://schemas.openxmlformats.org/officeDocument/2006/relationships/hyperlink" Target="https://en.wikipedia.org/wiki/Software_development_process" TargetMode="External"/><Relationship Id="rId7" Type="http://schemas.openxmlformats.org/officeDocument/2006/relationships/hyperlink" Target="https://en.wikipedia.org/wiki/Test-driven_development#cite_note-Beck-2" TargetMode="External"/><Relationship Id="rId12" Type="http://schemas.openxmlformats.org/officeDocument/2006/relationships/hyperlink" Target="https://en.wikipedia.org/wiki/Legacy_code"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en.wikipedia.org/wiki/Test-driven_development#cite_note-Quora2012May11-1" TargetMode="External"/><Relationship Id="rId11" Type="http://schemas.openxmlformats.org/officeDocument/2006/relationships/hyperlink" Target="https://en.wikipedia.org/wiki/Software_bug" TargetMode="External"/><Relationship Id="rId5" Type="http://schemas.openxmlformats.org/officeDocument/2006/relationships/hyperlink" Target="https://en.wikipedia.org/wiki/Kent_Beck" TargetMode="External"/><Relationship Id="rId10" Type="http://schemas.openxmlformats.org/officeDocument/2006/relationships/hyperlink" Target="https://en.wikipedia.org/wiki/Test-driven_development#cite_note-Newkirk-4" TargetMode="External"/><Relationship Id="rId4" Type="http://schemas.openxmlformats.org/officeDocument/2006/relationships/hyperlink" Target="https://en.wikipedia.org/wiki/Test_case" TargetMode="External"/><Relationship Id="rId9" Type="http://schemas.openxmlformats.org/officeDocument/2006/relationships/hyperlink" Target="https://en.wikipedia.org/wiki/Test-driven_development#cite_note-Cworld92-3" TargetMode="Externa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4.xml.rels><?xml version="1.0" encoding="UTF-8" standalone="yes"?>
<Relationships xmlns="http://schemas.openxmlformats.org/package/2006/relationships"><Relationship Id="rId3" Type="http://schemas.openxmlformats.org/officeDocument/2006/relationships/hyperlink" Target="https://en.wikipedia.org/wiki/Software_testin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15.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junit.org/"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38.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28.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en.wikipedia.org/wiki/Project_management#cite_note-PMI_10-2" TargetMode="External"/><Relationship Id="rId3" Type="http://schemas.openxmlformats.org/officeDocument/2006/relationships/hyperlink" Target="https://en.wikipedia.org/wiki/Project_team" TargetMode="External"/><Relationship Id="rId7" Type="http://schemas.openxmlformats.org/officeDocument/2006/relationships/hyperlink" Target="https://en.wikipedia.org/wiki/Budget"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hyperlink" Target="https://en.wikipedia.org/wiki/Quality_(business)" TargetMode="External"/><Relationship Id="rId5" Type="http://schemas.openxmlformats.org/officeDocument/2006/relationships/hyperlink" Target="https://en.wikipedia.org/wiki/Scope_(project_management)" TargetMode="External"/><Relationship Id="rId4" Type="http://schemas.openxmlformats.org/officeDocument/2006/relationships/hyperlink" Target="https://en.wikipedia.org/wiki/Project_management#cite_note-1"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s://en.wikipedia.org/wiki/Management" TargetMode="External"/><Relationship Id="rId3" Type="http://schemas.openxmlformats.org/officeDocument/2006/relationships/hyperlink" Target="https://en.wikipedia.org/wiki/Project" TargetMode="External"/><Relationship Id="rId7" Type="http://schemas.openxmlformats.org/officeDocument/2006/relationships/hyperlink" Target="https://en.wikipedia.org/wiki/Project_management#cite_note-5"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en.wikipedia.org/wiki/Business_operations" TargetMode="External"/><Relationship Id="rId5" Type="http://schemas.openxmlformats.org/officeDocument/2006/relationships/hyperlink" Target="https://en.wikipedia.org/wiki/Project_management#cite_note-4" TargetMode="External"/><Relationship Id="rId4" Type="http://schemas.openxmlformats.org/officeDocument/2006/relationships/hyperlink" Target="https://en.wikipedia.org/wiki/Project_management#cite_note-3" TargetMode="External"/><Relationship Id="rId9" Type="http://schemas.openxmlformats.org/officeDocument/2006/relationships/hyperlink" Target="https://en.wikipedia.org/wiki/Project_management#cite_note-Cattani201u1-6"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8" Type="http://schemas.openxmlformats.org/officeDocument/2006/relationships/hyperlink" Target="https://en.wikipedia.org/wiki/Extreme_programming" TargetMode="External"/><Relationship Id="rId13" Type="http://schemas.openxmlformats.org/officeDocument/2006/relationships/hyperlink" Target="https://en.wikipedia.org/wiki/Test-driven_development#cite_note-Feathers-5" TargetMode="External"/><Relationship Id="rId3" Type="http://schemas.openxmlformats.org/officeDocument/2006/relationships/hyperlink" Target="https://en.wikipedia.org/wiki/Software_development_process" TargetMode="External"/><Relationship Id="rId7" Type="http://schemas.openxmlformats.org/officeDocument/2006/relationships/hyperlink" Target="https://en.wikipedia.org/wiki/Test-driven_development#cite_note-Beck-2" TargetMode="External"/><Relationship Id="rId12" Type="http://schemas.openxmlformats.org/officeDocument/2006/relationships/hyperlink" Target="https://en.wikipedia.org/wiki/Legacy_code"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hyperlink" Target="https://en.wikipedia.org/wiki/Test-driven_development#cite_note-Quora2012May11-1" TargetMode="External"/><Relationship Id="rId11" Type="http://schemas.openxmlformats.org/officeDocument/2006/relationships/hyperlink" Target="https://en.wikipedia.org/wiki/Software_bug" TargetMode="External"/><Relationship Id="rId5" Type="http://schemas.openxmlformats.org/officeDocument/2006/relationships/hyperlink" Target="https://en.wikipedia.org/wiki/Kent_Beck" TargetMode="External"/><Relationship Id="rId10" Type="http://schemas.openxmlformats.org/officeDocument/2006/relationships/hyperlink" Target="https://en.wikipedia.org/wiki/Test-driven_development#cite_note-Newkirk-4" TargetMode="External"/><Relationship Id="rId4" Type="http://schemas.openxmlformats.org/officeDocument/2006/relationships/hyperlink" Target="https://en.wikipedia.org/wiki/Test_case" TargetMode="External"/><Relationship Id="rId9" Type="http://schemas.openxmlformats.org/officeDocument/2006/relationships/hyperlink" Target="https://en.wikipedia.org/wiki/Test-driven_development#cite_note-Cworld92-3"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en.wikipedia.org/wiki/Software_testing"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8" Type="http://schemas.openxmlformats.org/officeDocument/2006/relationships/hyperlink" Target="http://en.wikipedia.org/wiki/Open_Unified_Process" TargetMode="External"/><Relationship Id="rId3" Type="http://schemas.openxmlformats.org/officeDocument/2006/relationships/hyperlink" Target="https://en.wikipedia.org/wiki/Waterfall_model" TargetMode="External"/><Relationship Id="rId7" Type="http://schemas.openxmlformats.org/officeDocument/2006/relationships/hyperlink" Target="http://en.wikipedia.org/wiki/Rational_Unified_Process"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hyperlink" Target="https://en.wikipedia.org/wiki/DOD-STD-2167A" TargetMode="External"/><Relationship Id="rId11" Type="http://schemas.openxmlformats.org/officeDocument/2006/relationships/hyperlink" Target="http://www.scaledagileframework.com/roadmap/" TargetMode="External"/><Relationship Id="rId5" Type="http://schemas.openxmlformats.org/officeDocument/2006/relationships/hyperlink" Target="https://en.wikipedia.org/wiki/Agile_software_development" TargetMode="External"/><Relationship Id="rId10" Type="http://schemas.openxmlformats.org/officeDocument/2006/relationships/hyperlink" Target="https://en.wikipedia.org/wiki/Kanban_(development)" TargetMode="External"/><Relationship Id="rId4" Type="http://schemas.openxmlformats.org/officeDocument/2006/relationships/hyperlink" Target="https://en.wikipedia.org/wiki/Iterative_and_incremental_development" TargetMode="External"/><Relationship Id="rId9" Type="http://schemas.openxmlformats.org/officeDocument/2006/relationships/hyperlink" Target="http://en.wikipedia.org/wiki/Scrum_(development)" TargetMode="Externa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junit.org/"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63.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48.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736525" y="674261"/>
            <a:ext cx="7829005" cy="757272"/>
          </a:xfrm>
        </p:spPr>
        <p:txBody>
          <a:bodyPr>
            <a:normAutofit/>
          </a:bodyPr>
          <a:lstStyle/>
          <a:p>
            <a:r>
              <a:rPr lang="en-US" sz="3600" dirty="0"/>
              <a:t>Class Session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736525" y="1601733"/>
            <a:ext cx="10718950" cy="4759975"/>
          </a:xfrm>
        </p:spPr>
        <p:txBody>
          <a:bodyPr vert="horz" lIns="91440" tIns="45720" rIns="91440" bIns="45720" rtlCol="0" anchor="t">
            <a:noAutofit/>
          </a:bodyPr>
          <a:lstStyle/>
          <a:p>
            <a:pPr marL="0" indent="0">
              <a:spcBef>
                <a:spcPts val="0"/>
              </a:spcBef>
              <a:buNone/>
            </a:pPr>
            <a:r>
              <a:rPr lang="en-US" sz="2000" u="sng" dirty="0"/>
              <a:t>Everyone:</a:t>
            </a:r>
          </a:p>
          <a:p>
            <a:pPr>
              <a:spcBef>
                <a:spcPts val="600"/>
              </a:spcBef>
              <a:buFont typeface="Wingdings" pitchFamily="2" charset="2"/>
              <a:buChar char="§"/>
            </a:pPr>
            <a:r>
              <a:rPr lang="en-US" sz="2000" dirty="0"/>
              <a:t>Sign into our Zoom meeting through our integrated Blackboard/Zoom link </a:t>
            </a:r>
          </a:p>
          <a:p>
            <a:pPr>
              <a:spcBef>
                <a:spcPts val="600"/>
              </a:spcBef>
              <a:buFont typeface="Wingdings" pitchFamily="2" charset="2"/>
              <a:buChar char="§"/>
            </a:pPr>
            <a:r>
              <a:rPr lang="en-US" sz="2000" dirty="0"/>
              <a:t>Make sure that you can hear the conversation, see shared desktops, and view group chat topics</a:t>
            </a:r>
          </a:p>
          <a:p>
            <a:pPr>
              <a:spcBef>
                <a:spcPts val="600"/>
              </a:spcBef>
              <a:buFont typeface="Wingdings" pitchFamily="2" charset="2"/>
              <a:buChar char="§"/>
            </a:pPr>
            <a:r>
              <a:rPr lang="en-US" sz="2000" dirty="0"/>
              <a:t>You will need a headset with a microphone to be able to effectively listen and speak</a:t>
            </a:r>
          </a:p>
          <a:p>
            <a:pPr>
              <a:spcBef>
                <a:spcPts val="600"/>
              </a:spcBef>
              <a:buFont typeface="Wingdings" pitchFamily="2" charset="2"/>
              <a:buChar char="§"/>
            </a:pPr>
            <a:r>
              <a:rPr lang="en-US" sz="2000" dirty="0"/>
              <a:t>You will need to be able to share your computer screen</a:t>
            </a:r>
          </a:p>
          <a:p>
            <a:pPr>
              <a:spcBef>
                <a:spcPts val="600"/>
              </a:spcBef>
              <a:buFont typeface="Wingdings" pitchFamily="2" charset="2"/>
              <a:buChar char="§"/>
            </a:pPr>
            <a:r>
              <a:rPr lang="en-US" sz="2000" dirty="0"/>
              <a:t>Thank you if you choose to leave your camera on to help make our class more interactive</a:t>
            </a:r>
          </a:p>
          <a:p>
            <a:pPr marL="0" indent="0">
              <a:spcBef>
                <a:spcPts val="0"/>
              </a:spcBef>
              <a:buNone/>
            </a:pPr>
            <a:endParaRPr lang="en-US" sz="2000"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791884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Quotes from “The Social Dilemma”</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508140"/>
            <a:ext cx="10515600" cy="4522519"/>
          </a:xfrm>
        </p:spPr>
        <p:txBody>
          <a:bodyPr>
            <a:normAutofit/>
          </a:bodyPr>
          <a:lstStyle/>
          <a:p>
            <a:pPr marL="0" indent="0">
              <a:buNone/>
            </a:pPr>
            <a:r>
              <a:rPr lang="en-US" sz="2000" dirty="0"/>
              <a:t>“</a:t>
            </a:r>
            <a:r>
              <a:rPr lang="en-US" sz="2000" i="1" u="sng" dirty="0"/>
              <a:t>If something is a tool, it genuinely is just sitting there, waiting patiently. </a:t>
            </a:r>
            <a:r>
              <a:rPr lang="en-US" sz="2000" dirty="0"/>
              <a:t>If something is not a tool it's demanding things from you. It's seducing you, it’s manipulating you, it wants things from you. We've moved away from a tools based technology environment, to an addiction and manipulation used technology environment. Social media isn't a tool waiting to be used. It has its own goals, and it has its own means of pursuing them by using your psychology against you.” - </a:t>
            </a:r>
            <a:r>
              <a:rPr lang="en-US" sz="2000" i="1" dirty="0"/>
              <a:t>Tristan Harris, former design ethicist at Google and co-founder of Centre for Humane Technologies</a:t>
            </a:r>
            <a:r>
              <a:rPr lang="en-US" sz="2000" dirty="0"/>
              <a:t>‍</a:t>
            </a:r>
          </a:p>
        </p:txBody>
      </p:sp>
    </p:spTree>
    <p:extLst>
      <p:ext uri="{BB962C8B-B14F-4D97-AF65-F5344CB8AC3E}">
        <p14:creationId xmlns:p14="http://schemas.microsoft.com/office/powerpoint/2010/main" val="24322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Quotes from “The Social Dilemma”</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508140"/>
            <a:ext cx="10515600" cy="4522519"/>
          </a:xfrm>
        </p:spPr>
        <p:txBody>
          <a:bodyPr>
            <a:normAutofit/>
          </a:bodyPr>
          <a:lstStyle/>
          <a:p>
            <a:pPr marL="0" indent="0">
              <a:buNone/>
            </a:pPr>
            <a:r>
              <a:rPr lang="en-US" sz="2000" dirty="0"/>
              <a:t>“We’re training and </a:t>
            </a:r>
            <a:r>
              <a:rPr lang="en-US" sz="2000" u="sng" dirty="0"/>
              <a:t>conditioning a whole new generation of people that when we are uncomfortable or lonely or uncertain or afraid</a:t>
            </a:r>
            <a:r>
              <a:rPr lang="en-US" sz="2000" dirty="0"/>
              <a:t>, we have a digital pacifier for ourselves. That is kind of atrophying our own ability to deal with that.” - </a:t>
            </a:r>
            <a:r>
              <a:rPr lang="en-US" sz="2000" i="1" dirty="0"/>
              <a:t>Tristan Harris, former design ethicist at Google and co-founder of Centre for Humane Technologies</a:t>
            </a:r>
            <a:endParaRPr lang="en-US" sz="2000" dirty="0"/>
          </a:p>
          <a:p>
            <a:pPr marL="0" indent="0">
              <a:buNone/>
            </a:pPr>
            <a:endParaRPr lang="en-US" sz="2000" dirty="0"/>
          </a:p>
        </p:txBody>
      </p:sp>
    </p:spTree>
    <p:extLst>
      <p:ext uri="{BB962C8B-B14F-4D97-AF65-F5344CB8AC3E}">
        <p14:creationId xmlns:p14="http://schemas.microsoft.com/office/powerpoint/2010/main" val="1784229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Eric’s Editorial Comment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508140"/>
            <a:ext cx="10515600" cy="4522519"/>
          </a:xfrm>
        </p:spPr>
        <p:txBody>
          <a:bodyPr>
            <a:normAutofit/>
          </a:bodyPr>
          <a:lstStyle/>
          <a:p>
            <a:pPr marL="0" indent="0">
              <a:buNone/>
            </a:pPr>
            <a:r>
              <a:rPr lang="en-US" sz="2000" dirty="0"/>
              <a:t>We are polarizing viewpoints by providing individualized feeds that reinforce already held views and opinions. This reinforcement and polarization is a byproduct of the desire to gain a few more seconds of attention or another click. </a:t>
            </a:r>
          </a:p>
          <a:p>
            <a:pPr marL="0" indent="0">
              <a:buNone/>
            </a:pPr>
            <a:endParaRPr lang="en-US" sz="2000" dirty="0"/>
          </a:p>
        </p:txBody>
      </p:sp>
    </p:spTree>
    <p:extLst>
      <p:ext uri="{BB962C8B-B14F-4D97-AF65-F5344CB8AC3E}">
        <p14:creationId xmlns:p14="http://schemas.microsoft.com/office/powerpoint/2010/main" val="441608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The Original Question</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508140"/>
            <a:ext cx="10515600" cy="4522519"/>
          </a:xfrm>
        </p:spPr>
        <p:txBody>
          <a:bodyPr>
            <a:normAutofit/>
          </a:bodyPr>
          <a:lstStyle/>
          <a:p>
            <a:pPr marL="0" indent="0">
              <a:buNone/>
            </a:pPr>
            <a:r>
              <a:rPr lang="en-US" sz="2000" dirty="0"/>
              <a:t>“Professor Pogue, Why don’t you put your videos on YouTube? It works great.” - </a:t>
            </a:r>
            <a:r>
              <a:rPr lang="en-US" sz="2000" i="1" dirty="0"/>
              <a:t>students from Lewis University </a:t>
            </a:r>
          </a:p>
          <a:p>
            <a:pPr marL="0" indent="0">
              <a:buNone/>
            </a:pPr>
            <a:endParaRPr lang="en-US" sz="2000" i="1" dirty="0"/>
          </a:p>
          <a:p>
            <a:pPr marL="0" indent="0">
              <a:buNone/>
            </a:pPr>
            <a:r>
              <a:rPr lang="en-US" sz="2000" dirty="0"/>
              <a:t>The Response: </a:t>
            </a:r>
          </a:p>
          <a:p>
            <a:pPr marL="0" indent="0">
              <a:buNone/>
            </a:pPr>
            <a:r>
              <a:rPr lang="en-US" sz="2000" dirty="0"/>
              <a:t>It makes me uncomfortable that Google and YouTube (and Facebook and Amazon) are all focused on getting more of your attention and I am enabling that by putting my content on YouTube. </a:t>
            </a:r>
          </a:p>
          <a:p>
            <a:pPr marL="0" indent="0">
              <a:buNone/>
            </a:pPr>
            <a:endParaRPr lang="en-US" sz="2000" dirty="0"/>
          </a:p>
          <a:p>
            <a:pPr marL="0" indent="0">
              <a:buNone/>
            </a:pPr>
            <a:r>
              <a:rPr lang="en-US" sz="2000" dirty="0"/>
              <a:t>Recommendation:</a:t>
            </a:r>
          </a:p>
          <a:p>
            <a:pPr marL="0" indent="0">
              <a:buNone/>
            </a:pPr>
            <a:r>
              <a:rPr lang="en-US" sz="2000" dirty="0"/>
              <a:t>Take a minute to to contemplate the Google, YouTube, Facebook, WhatsApp, and </a:t>
            </a:r>
            <a:r>
              <a:rPr lang="en-US" sz="2000" dirty="0" err="1"/>
              <a:t>TicTok</a:t>
            </a:r>
            <a:r>
              <a:rPr lang="en-US" sz="2000" dirty="0"/>
              <a:t> style business model. Also consider the Apple and Microsoft business model.</a:t>
            </a:r>
          </a:p>
          <a:p>
            <a:pPr marL="0" indent="0">
              <a:buNone/>
            </a:pPr>
            <a:endParaRPr lang="en-US" sz="2000" dirty="0"/>
          </a:p>
          <a:p>
            <a:pPr marL="0" indent="0">
              <a:buNone/>
            </a:pPr>
            <a:r>
              <a:rPr lang="en-US" sz="2000" dirty="0"/>
              <a:t>Be aware. Decide what’s right for you.</a:t>
            </a:r>
          </a:p>
        </p:txBody>
      </p:sp>
    </p:spTree>
    <p:extLst>
      <p:ext uri="{BB962C8B-B14F-4D97-AF65-F5344CB8AC3E}">
        <p14:creationId xmlns:p14="http://schemas.microsoft.com/office/powerpoint/2010/main" val="21228844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Programming Together</a:t>
            </a:r>
          </a:p>
        </p:txBody>
      </p:sp>
    </p:spTree>
    <p:extLst>
      <p:ext uri="{BB962C8B-B14F-4D97-AF65-F5344CB8AC3E}">
        <p14:creationId xmlns:p14="http://schemas.microsoft.com/office/powerpoint/2010/main" val="9423391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12 prior to next class</a:t>
            </a:r>
          </a:p>
          <a:p>
            <a:pPr marL="0" indent="0">
              <a:buNone/>
            </a:pPr>
            <a:r>
              <a:rPr lang="en-US" sz="2000" dirty="0"/>
              <a:t>Be prepared for Programming Together with NodeJS and Azure</a:t>
            </a:r>
          </a:p>
        </p:txBody>
      </p:sp>
    </p:spTree>
    <p:extLst>
      <p:ext uri="{BB962C8B-B14F-4D97-AF65-F5344CB8AC3E}">
        <p14:creationId xmlns:p14="http://schemas.microsoft.com/office/powerpoint/2010/main" val="3597290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Backup Slides</a:t>
            </a:r>
          </a:p>
        </p:txBody>
      </p:sp>
    </p:spTree>
    <p:extLst>
      <p:ext uri="{BB962C8B-B14F-4D97-AF65-F5344CB8AC3E}">
        <p14:creationId xmlns:p14="http://schemas.microsoft.com/office/powerpoint/2010/main" val="3065805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400" dirty="0"/>
              <a:t>Friendly Conversation Topic</a:t>
            </a:r>
          </a:p>
        </p:txBody>
      </p:sp>
    </p:spTree>
    <p:extLst>
      <p:ext uri="{BB962C8B-B14F-4D97-AF65-F5344CB8AC3E}">
        <p14:creationId xmlns:p14="http://schemas.microsoft.com/office/powerpoint/2010/main" val="17133999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199" y="272845"/>
            <a:ext cx="10515600" cy="1325563"/>
          </a:xfrm>
        </p:spPr>
        <p:txBody>
          <a:bodyPr/>
          <a:lstStyle/>
          <a:p>
            <a:r>
              <a:rPr lang="en-US" dirty="0"/>
              <a:t>Containers &amp; Docker </a:t>
            </a:r>
            <a:r>
              <a:rPr lang="en-US" dirty="0">
                <a:hlinkClick r:id="rId2"/>
              </a:rPr>
              <a:t>[link]</a:t>
            </a:r>
            <a:endParaRPr lang="en-US" dirty="0"/>
          </a:p>
        </p:txBody>
      </p:sp>
      <p:pic>
        <p:nvPicPr>
          <p:cNvPr id="6" name="Picture 5">
            <a:extLst>
              <a:ext uri="{FF2B5EF4-FFF2-40B4-BE49-F238E27FC236}">
                <a16:creationId xmlns:a16="http://schemas.microsoft.com/office/drawing/2014/main" id="{3345A15C-A02D-443F-B0BE-519F262DAF0A}"/>
              </a:ext>
            </a:extLst>
          </p:cNvPr>
          <p:cNvPicPr>
            <a:picLocks noChangeAspect="1"/>
          </p:cNvPicPr>
          <p:nvPr/>
        </p:nvPicPr>
        <p:blipFill>
          <a:blip r:embed="rId3"/>
          <a:stretch>
            <a:fillRect/>
          </a:stretch>
        </p:blipFill>
        <p:spPr>
          <a:xfrm>
            <a:off x="2023253" y="1454350"/>
            <a:ext cx="8145493" cy="5130805"/>
          </a:xfrm>
          <a:prstGeom prst="rect">
            <a:avLst/>
          </a:prstGeom>
        </p:spPr>
      </p:pic>
    </p:spTree>
    <p:extLst>
      <p:ext uri="{BB962C8B-B14F-4D97-AF65-F5344CB8AC3E}">
        <p14:creationId xmlns:p14="http://schemas.microsoft.com/office/powerpoint/2010/main" val="3158294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Class Session Check List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Review that recordings are:</a:t>
            </a:r>
          </a:p>
          <a:p>
            <a:pPr>
              <a:buFont typeface="Wingdings" pitchFamily="2" charset="2"/>
              <a:buChar char="§"/>
            </a:pPr>
            <a:r>
              <a:rPr lang="en-US" sz="2000" dirty="0"/>
              <a:t>Opportunistic </a:t>
            </a:r>
          </a:p>
          <a:p>
            <a:pPr>
              <a:buFont typeface="Wingdings" pitchFamily="2" charset="2"/>
              <a:buChar char="§"/>
            </a:pPr>
            <a:r>
              <a:rPr lang="en-US" sz="2000" dirty="0"/>
              <a:t>Automatically available within Blackboard/Zoom</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 Now make sure that the classroom microphone, speakers, and camera are being used in Zoom, move to the next slide, AND </a:t>
            </a:r>
            <a:r>
              <a:rPr lang="en-US" sz="2000" u="sng" dirty="0"/>
              <a:t>verify</a:t>
            </a:r>
            <a:r>
              <a:rPr lang="en-US" sz="2000" dirty="0"/>
              <a:t> that recording is started.</a:t>
            </a:r>
          </a:p>
          <a:p>
            <a:pPr marL="0" indent="0">
              <a:buNone/>
            </a:pPr>
            <a:endParaRPr lang="en-US" sz="2000" dirty="0"/>
          </a:p>
          <a:p>
            <a:pPr marL="0" indent="0">
              <a:buNone/>
            </a:pPr>
            <a:r>
              <a:rPr lang="en-US" sz="2000" dirty="0"/>
              <a:t>… Also make sure that slides are visible to attendees</a:t>
            </a:r>
          </a:p>
        </p:txBody>
      </p:sp>
    </p:spTree>
    <p:extLst>
      <p:ext uri="{BB962C8B-B14F-4D97-AF65-F5344CB8AC3E}">
        <p14:creationId xmlns:p14="http://schemas.microsoft.com/office/powerpoint/2010/main" val="24700400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Kubernetes &amp; Swarm </a:t>
            </a:r>
            <a:r>
              <a:rPr lang="en-US" dirty="0">
                <a:hlinkClick r:id="rId2"/>
              </a:rPr>
              <a:t>[link]</a:t>
            </a:r>
            <a:endParaRPr lang="en-US" dirty="0"/>
          </a:p>
        </p:txBody>
      </p:sp>
      <p:pic>
        <p:nvPicPr>
          <p:cNvPr id="4" name="Picture 3">
            <a:extLst>
              <a:ext uri="{FF2B5EF4-FFF2-40B4-BE49-F238E27FC236}">
                <a16:creationId xmlns:a16="http://schemas.microsoft.com/office/drawing/2014/main" id="{442A8669-1604-FD45-8C03-1C930EDAE334}"/>
              </a:ext>
            </a:extLst>
          </p:cNvPr>
          <p:cNvPicPr>
            <a:picLocks noChangeAspect="1"/>
          </p:cNvPicPr>
          <p:nvPr/>
        </p:nvPicPr>
        <p:blipFill>
          <a:blip r:embed="rId3"/>
          <a:stretch>
            <a:fillRect/>
          </a:stretch>
        </p:blipFill>
        <p:spPr>
          <a:xfrm>
            <a:off x="2945579" y="1399984"/>
            <a:ext cx="6300842" cy="5153215"/>
          </a:xfrm>
          <a:prstGeom prst="rect">
            <a:avLst/>
          </a:prstGeom>
        </p:spPr>
      </p:pic>
    </p:spTree>
    <p:extLst>
      <p:ext uri="{BB962C8B-B14F-4D97-AF65-F5344CB8AC3E}">
        <p14:creationId xmlns:p14="http://schemas.microsoft.com/office/powerpoint/2010/main" val="6068913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Software Testing</a:t>
            </a:r>
          </a:p>
        </p:txBody>
      </p:sp>
    </p:spTree>
    <p:extLst>
      <p:ext uri="{BB962C8B-B14F-4D97-AF65-F5344CB8AC3E}">
        <p14:creationId xmlns:p14="http://schemas.microsoft.com/office/powerpoint/2010/main" val="21597318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Recall Test-driven Development (TDD)</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b="1" dirty="0"/>
              <a:t>Test-driven development</a:t>
            </a:r>
            <a:r>
              <a:rPr lang="en-US" sz="2000" dirty="0"/>
              <a:t> (</a:t>
            </a:r>
            <a:r>
              <a:rPr lang="en-US" sz="2000" b="1" dirty="0"/>
              <a:t>TDD</a:t>
            </a:r>
            <a:r>
              <a:rPr lang="en-US" sz="2000" dirty="0"/>
              <a:t>) is a </a:t>
            </a:r>
            <a:r>
              <a:rPr lang="en-US" sz="2000" dirty="0">
                <a:hlinkClick r:id="rId3" tooltip="Software development process"/>
              </a:rPr>
              <a:t>software development process</a:t>
            </a:r>
            <a:r>
              <a:rPr lang="en-US" sz="2000" dirty="0"/>
              <a:t> that relies on the repetition of a very short development cycle: requirements are turned into very specific </a:t>
            </a:r>
            <a:r>
              <a:rPr lang="en-US" sz="2000" dirty="0">
                <a:hlinkClick r:id="rId4" tooltip="Test case"/>
              </a:rPr>
              <a:t>test cases</a:t>
            </a:r>
            <a:r>
              <a:rPr lang="en-US" sz="2000" dirty="0"/>
              <a:t>, then the code is improved so that the tests pass. This is opposed to software development that allows code to be added that is not proven to meet requirements. </a:t>
            </a:r>
          </a:p>
          <a:p>
            <a:pPr marL="0" indent="0">
              <a:buNone/>
            </a:pPr>
            <a:r>
              <a:rPr lang="en-US" sz="2000" dirty="0"/>
              <a:t>American software engineer </a:t>
            </a:r>
            <a:r>
              <a:rPr lang="en-US" sz="2000" dirty="0">
                <a:hlinkClick r:id="rId5" tooltip="Kent Beck"/>
              </a:rPr>
              <a:t>Kent Beck</a:t>
            </a:r>
            <a:r>
              <a:rPr lang="en-US" sz="2000" dirty="0"/>
              <a:t>, who is credited with having developed or "rediscovered"</a:t>
            </a:r>
            <a:r>
              <a:rPr lang="en-US" sz="2000" baseline="30000" dirty="0">
                <a:hlinkClick r:id="rId6"/>
              </a:rPr>
              <a:t>[1]</a:t>
            </a:r>
            <a:r>
              <a:rPr lang="en-US" sz="2000" dirty="0"/>
              <a:t> the technique, stated in 2003 that TDD encourages simple designs and inspires confidence.</a:t>
            </a:r>
            <a:r>
              <a:rPr lang="en-US" sz="2000" baseline="30000" dirty="0">
                <a:hlinkClick r:id="rId7"/>
              </a:rPr>
              <a:t>[2]</a:t>
            </a:r>
            <a:r>
              <a:rPr lang="en-US" sz="2000" dirty="0"/>
              <a:t> </a:t>
            </a:r>
          </a:p>
          <a:p>
            <a:pPr marL="0" indent="0">
              <a:buNone/>
            </a:pPr>
            <a:r>
              <a:rPr lang="en-US" sz="2000" dirty="0"/>
              <a:t>Test-driven development is related to the test-first programming concepts of </a:t>
            </a:r>
            <a:r>
              <a:rPr lang="en-US" sz="2000" dirty="0">
                <a:hlinkClick r:id="rId8" tooltip="Extreme programming"/>
              </a:rPr>
              <a:t>extreme programming</a:t>
            </a:r>
            <a:r>
              <a:rPr lang="en-US" sz="2000" dirty="0"/>
              <a:t>, begun in 1999,</a:t>
            </a:r>
            <a:r>
              <a:rPr lang="en-US" sz="2000" baseline="30000" dirty="0">
                <a:hlinkClick r:id="rId9"/>
              </a:rPr>
              <a:t>[3]</a:t>
            </a:r>
            <a:r>
              <a:rPr lang="en-US" sz="2000" dirty="0"/>
              <a:t> but more recently has created more general interest in its own right.</a:t>
            </a:r>
            <a:r>
              <a:rPr lang="en-US" sz="2000" baseline="30000" dirty="0">
                <a:hlinkClick r:id="rId10"/>
              </a:rPr>
              <a:t>[4]</a:t>
            </a:r>
            <a:r>
              <a:rPr lang="en-US" sz="2000" dirty="0"/>
              <a:t> </a:t>
            </a:r>
          </a:p>
          <a:p>
            <a:pPr marL="0" indent="0">
              <a:buNone/>
            </a:pPr>
            <a:r>
              <a:rPr lang="en-US" sz="2000" dirty="0"/>
              <a:t>Programmers also apply the concept to improving and </a:t>
            </a:r>
            <a:r>
              <a:rPr lang="en-US" sz="2000" dirty="0">
                <a:hlinkClick r:id="rId11" tooltip="Software bug"/>
              </a:rPr>
              <a:t>debugging</a:t>
            </a:r>
            <a:r>
              <a:rPr lang="en-US" sz="2000" dirty="0"/>
              <a:t> </a:t>
            </a:r>
            <a:r>
              <a:rPr lang="en-US" sz="2000" dirty="0">
                <a:hlinkClick r:id="rId12" tooltip="Legacy code"/>
              </a:rPr>
              <a:t>legacy code</a:t>
            </a:r>
            <a:r>
              <a:rPr lang="en-US" sz="2000" dirty="0"/>
              <a:t> developed with older techniques.</a:t>
            </a:r>
            <a:r>
              <a:rPr lang="en-US" sz="2000" baseline="30000" dirty="0">
                <a:hlinkClick r:id="rId13"/>
              </a:rPr>
              <a:t>[5]</a:t>
            </a:r>
            <a:r>
              <a:rPr lang="en-US" sz="2000" dirty="0"/>
              <a: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193024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320290D-A4F2-F546-AF7E-6E5B96DF98B1}"/>
              </a:ext>
            </a:extLst>
          </p:cNvPr>
          <p:cNvSpPr/>
          <p:nvPr/>
        </p:nvSpPr>
        <p:spPr>
          <a:xfrm>
            <a:off x="101209" y="3271925"/>
            <a:ext cx="2430912" cy="787296"/>
          </a:xfrm>
          <a:prstGeom prst="ellipse">
            <a:avLst/>
          </a:prstGeom>
          <a:solidFill>
            <a:schemeClr val="bg1"/>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11F04CF5-5F5A-194F-A959-149DC8310DCA}"/>
              </a:ext>
            </a:extLst>
          </p:cNvPr>
          <p:cNvSpPr/>
          <p:nvPr/>
        </p:nvSpPr>
        <p:spPr>
          <a:xfrm>
            <a:off x="5717572" y="2666020"/>
            <a:ext cx="2430912" cy="787296"/>
          </a:xfrm>
          <a:prstGeom prst="ellipse">
            <a:avLst/>
          </a:prstGeom>
          <a:solidFill>
            <a:schemeClr val="tx1">
              <a:alpha val="0"/>
            </a:schemeClr>
          </a:solidFill>
          <a:ln w="381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F6CD40F-436D-0348-AE05-BAD1DF80C954}"/>
              </a:ext>
            </a:extLst>
          </p:cNvPr>
          <p:cNvSpPr/>
          <p:nvPr/>
        </p:nvSpPr>
        <p:spPr>
          <a:xfrm>
            <a:off x="4370183" y="5495517"/>
            <a:ext cx="2430912" cy="787296"/>
          </a:xfrm>
          <a:prstGeom prst="ellipse">
            <a:avLst/>
          </a:prstGeom>
          <a:solidFill>
            <a:schemeClr val="tx1">
              <a:alpha val="0"/>
            </a:schemeClr>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4049906179"/>
      </p:ext>
    </p:extLst>
  </p:cSld>
  <p:clrMapOvr>
    <a:masterClrMapping/>
  </p:clrMapOvr>
  <mc:AlternateContent xmlns:mc="http://schemas.openxmlformats.org/markup-compatibility/2006" xmlns:p14="http://schemas.microsoft.com/office/powerpoint/2010/main">
    <mc:Choice Requires="p14">
      <p:transition spd="slow" p14:dur="2000" advTm="129005"/>
    </mc:Choice>
    <mc:Fallback xmlns="">
      <p:transition spd="slow" advTm="1290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0" grpId="0" animBg="1"/>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Overview</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Software Testing </a:t>
            </a:r>
            <a:r>
              <a:rPr lang="en-US" sz="2000" dirty="0">
                <a:hlinkClick r:id="rId3"/>
              </a:rPr>
              <a:t>[link]</a:t>
            </a:r>
            <a:r>
              <a:rPr lang="en-US" sz="2000" dirty="0"/>
              <a:t> is important because, if done right, it can help us find and fix problems earlier and make our system delivery process less immobile, rigid, and fragile.</a:t>
            </a:r>
          </a:p>
          <a:p>
            <a:pPr marL="0" indent="0">
              <a:buNone/>
            </a:pPr>
            <a:r>
              <a:rPr lang="en-US" sz="2000" dirty="0"/>
              <a:t>As future Software Engineers , we are going to:</a:t>
            </a:r>
          </a:p>
          <a:p>
            <a:r>
              <a:rPr lang="en-US" sz="2000" dirty="0"/>
              <a:t>Understand testing within the various Software Development Lifecycles</a:t>
            </a:r>
          </a:p>
          <a:p>
            <a:r>
              <a:rPr lang="en-US" sz="2000" dirty="0"/>
              <a:t>Understand testing terminology</a:t>
            </a:r>
          </a:p>
          <a:p>
            <a:r>
              <a:rPr lang="en-US" sz="2000" dirty="0"/>
              <a:t>Know how to develop applications that are easier to test</a:t>
            </a:r>
          </a:p>
          <a:p>
            <a:r>
              <a:rPr lang="en-US" sz="2000" dirty="0"/>
              <a:t>Understand Unit Testing and Automated Testing</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2062753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Verify quality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397141"/>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71964"/>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3088529109"/>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Object-Oriented Programming within Various Development Methodologies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334" y="1690688"/>
            <a:ext cx="8147331" cy="4888399"/>
          </a:xfrm>
          <a:prstGeom prst="rect">
            <a:avLst/>
          </a:prstGeom>
        </p:spPr>
      </p:pic>
      <p:sp>
        <p:nvSpPr>
          <p:cNvPr id="11" name="Arrow: Down 10"/>
          <p:cNvSpPr/>
          <p:nvPr/>
        </p:nvSpPr>
        <p:spPr>
          <a:xfrm>
            <a:off x="4653422" y="199705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Arrow: Down 11"/>
          <p:cNvSpPr/>
          <p:nvPr/>
        </p:nvSpPr>
        <p:spPr>
          <a:xfrm>
            <a:off x="5508411" y="1997052"/>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Arrow: Down 12"/>
          <p:cNvSpPr/>
          <p:nvPr/>
        </p:nvSpPr>
        <p:spPr>
          <a:xfrm>
            <a:off x="6363400" y="1997051"/>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Down 13"/>
          <p:cNvSpPr/>
          <p:nvPr/>
        </p:nvSpPr>
        <p:spPr>
          <a:xfrm rot="13859032">
            <a:off x="4277720" y="4545474"/>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Arrow: Down 14"/>
          <p:cNvSpPr/>
          <p:nvPr/>
        </p:nvSpPr>
        <p:spPr>
          <a:xfrm rot="13859032">
            <a:off x="6080687" y="4545476"/>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Down 15"/>
          <p:cNvSpPr/>
          <p:nvPr/>
        </p:nvSpPr>
        <p:spPr>
          <a:xfrm rot="13859032">
            <a:off x="7861032" y="454547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042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500" fill="hold"/>
                                        <p:tgtEl>
                                          <p:spTgt spid="14"/>
                                        </p:tgtEl>
                                        <p:attrNameLst>
                                          <p:attrName>ppt_w</p:attrName>
                                        </p:attrNameLst>
                                      </p:cBhvr>
                                      <p:tavLst>
                                        <p:tav tm="0">
                                          <p:val>
                                            <p:fltVal val="0"/>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animEffect transition="in" filter="fade">
                                      <p:cBhvr>
                                        <p:cTn id="30" dur="500"/>
                                        <p:tgtEl>
                                          <p:spTgt spid="14"/>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Effect transition="in" filter="fade">
                                      <p:cBhvr>
                                        <p:cTn id="35" dur="500"/>
                                        <p:tgtEl>
                                          <p:spTgt spid="15"/>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500" fill="hold"/>
                                        <p:tgtEl>
                                          <p:spTgt spid="16"/>
                                        </p:tgtEl>
                                        <p:attrNameLst>
                                          <p:attrName>ppt_w</p:attrName>
                                        </p:attrNameLst>
                                      </p:cBhvr>
                                      <p:tavLst>
                                        <p:tav tm="0">
                                          <p:val>
                                            <p:fltVal val="0"/>
                                          </p:val>
                                        </p:tav>
                                        <p:tav tm="100000">
                                          <p:val>
                                            <p:strVal val="#ppt_w"/>
                                          </p:val>
                                        </p:tav>
                                      </p:tavLst>
                                    </p:anim>
                                    <p:anim calcmode="lin" valueType="num">
                                      <p:cBhvr>
                                        <p:cTn id="39" dur="500" fill="hold"/>
                                        <p:tgtEl>
                                          <p:spTgt spid="16"/>
                                        </p:tgtEl>
                                        <p:attrNameLst>
                                          <p:attrName>ppt_h</p:attrName>
                                        </p:attrNameLst>
                                      </p:cBhvr>
                                      <p:tavLst>
                                        <p:tav tm="0">
                                          <p:val>
                                            <p:fltVal val="0"/>
                                          </p:val>
                                        </p:tav>
                                        <p:tav tm="100000">
                                          <p:val>
                                            <p:strVal val="#ppt_h"/>
                                          </p:val>
                                        </p:tav>
                                      </p:tavLst>
                                    </p:anim>
                                    <p:animEffect transition="in" filter="fade">
                                      <p:cBhvr>
                                        <p:cTn id="4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Never underestimate the value of good design and implementation (for testability, encapsulation, etc.) on the economics of testing… You can’t afford to test in quality!</a:t>
            </a:r>
          </a:p>
          <a:p>
            <a:r>
              <a:rPr lang="en-US" sz="2000" dirty="0"/>
              <a:t>Defects are exponentially more expensive to fix the longer the exist.</a:t>
            </a:r>
          </a:p>
          <a:p>
            <a:pPr lvl="1">
              <a:buFont typeface="Wingdings" panose="05000000000000000000" pitchFamily="2" charset="2"/>
              <a:buChar char="§"/>
            </a:pPr>
            <a:r>
              <a:rPr lang="en-US" sz="2000" dirty="0"/>
              <a:t>Unit - $200</a:t>
            </a:r>
          </a:p>
          <a:p>
            <a:pPr lvl="1">
              <a:buFont typeface="Wingdings" panose="05000000000000000000" pitchFamily="2" charset="2"/>
              <a:buChar char="§"/>
            </a:pPr>
            <a:r>
              <a:rPr lang="en-US" sz="2000" dirty="0"/>
              <a:t>Integration - $600</a:t>
            </a:r>
          </a:p>
          <a:p>
            <a:pPr lvl="1">
              <a:buFont typeface="Wingdings" panose="05000000000000000000" pitchFamily="2" charset="2"/>
              <a:buChar char="§"/>
            </a:pPr>
            <a:r>
              <a:rPr lang="en-US" sz="2000" dirty="0"/>
              <a:t>User Acceptance - $6,000</a:t>
            </a:r>
          </a:p>
          <a:p>
            <a:pPr lvl="1">
              <a:buFont typeface="Wingdings" panose="05000000000000000000" pitchFamily="2" charset="2"/>
              <a:buChar char="§"/>
            </a:pPr>
            <a:r>
              <a:rPr lang="en-US" sz="2000" dirty="0"/>
              <a:t>Production - $100,000+</a:t>
            </a:r>
          </a:p>
          <a:p>
            <a:r>
              <a:rPr lang="en-US" sz="2000" dirty="0"/>
              <a:t>Performance issues are often the most difficult and expensive defects to fix. They are often not found until the application if running under production load… which is often only when it is in production.</a:t>
            </a:r>
          </a:p>
          <a:p>
            <a:r>
              <a:rPr lang="en-US" sz="2000" dirty="0"/>
              <a:t>The permutations of modern software features, data, tools, environments, etc. quickly becomes unmanageable. Testability needs to be goal of nearly all non-trivial applications. </a:t>
            </a:r>
          </a:p>
        </p:txBody>
      </p:sp>
    </p:spTree>
    <p:extLst>
      <p:ext uri="{BB962C8B-B14F-4D97-AF65-F5344CB8AC3E}">
        <p14:creationId xmlns:p14="http://schemas.microsoft.com/office/powerpoint/2010/main" val="1023239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 (continued)</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Developers need to be responsible for product quality. Tester should be able to minimize that chance that a defect makes it to production. </a:t>
            </a:r>
          </a:p>
          <a:p>
            <a:r>
              <a:rPr lang="en-US" sz="2000" dirty="0"/>
              <a:t>Dave Cutler of Windows NT fame had a quote. I wish I could remember the exact words, but it went something like, “I hate having testers because they give developers the false hope that someone else can save them from their sins.”</a:t>
            </a:r>
          </a:p>
        </p:txBody>
      </p:sp>
    </p:spTree>
    <p:extLst>
      <p:ext uri="{BB962C8B-B14F-4D97-AF65-F5344CB8AC3E}">
        <p14:creationId xmlns:p14="http://schemas.microsoft.com/office/powerpoint/2010/main" val="39830434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include:</a:t>
            </a:r>
          </a:p>
          <a:p>
            <a:r>
              <a:rPr lang="en-US" sz="2000" u="sng" dirty="0"/>
              <a:t>Unit Testing</a:t>
            </a:r>
            <a:r>
              <a:rPr lang="en-US" sz="2000" dirty="0"/>
              <a:t>: developer testing  their own code</a:t>
            </a:r>
          </a:p>
          <a:p>
            <a:r>
              <a:rPr lang="en-US" sz="2000" u="sng" dirty="0"/>
              <a:t>Integration Testing:</a:t>
            </a:r>
            <a:r>
              <a:rPr lang="en-US" sz="2000" dirty="0"/>
              <a:t> development team testing their full code</a:t>
            </a:r>
          </a:p>
          <a:p>
            <a:r>
              <a:rPr lang="en-US" sz="2000" u="sng" dirty="0"/>
              <a:t>System Testing</a:t>
            </a:r>
            <a:r>
              <a:rPr lang="en-US" sz="2000" dirty="0"/>
              <a:t>: multiple development teams testing a full system or systems</a:t>
            </a:r>
          </a:p>
          <a:p>
            <a:r>
              <a:rPr lang="en-US" sz="2000" u="sng" dirty="0"/>
              <a:t>Performance Testing</a:t>
            </a:r>
            <a:r>
              <a:rPr lang="en-US" sz="2000" dirty="0"/>
              <a:t>: testing performance at the Unit, Integration, and/or System level</a:t>
            </a:r>
          </a:p>
          <a:p>
            <a:pPr marL="0" indent="0">
              <a:buNone/>
            </a:pPr>
            <a:endParaRPr lang="en-US" sz="2000" dirty="0"/>
          </a:p>
          <a:p>
            <a:r>
              <a:rPr lang="en-US" sz="2000" u="sng" dirty="0"/>
              <a:t>Manual Testing</a:t>
            </a:r>
            <a:r>
              <a:rPr lang="en-US" sz="2000" dirty="0"/>
              <a:t>: a person using the application often running test scenarios</a:t>
            </a:r>
          </a:p>
          <a:p>
            <a:r>
              <a:rPr lang="en-US" sz="2000" u="sng" dirty="0"/>
              <a:t>Automated Testing</a:t>
            </a:r>
            <a:r>
              <a:rPr lang="en-US" sz="2000" dirty="0"/>
              <a:t>: a group of automated tests that run on the application in the Unit, Integration, System, or Performance testing areas</a:t>
            </a:r>
          </a:p>
          <a:p>
            <a:pPr lvl="1"/>
            <a:r>
              <a:rPr lang="en-US" sz="1600" dirty="0"/>
              <a:t>UI Automated Testing attempts to exercise the application be reproducing user events (key &amp; mouse events)</a:t>
            </a:r>
          </a:p>
          <a:p>
            <a:pPr lvl="1"/>
            <a:r>
              <a:rPr lang="en-US" sz="1600" dirty="0"/>
              <a:t>API Automated Testing occurs at the function/method API level (JUnit for example)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12991984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3444544"/>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Requirements Q&amp;A</a:t>
            </a:r>
          </a:p>
          <a:p>
            <a:pPr marL="457200" indent="-457200">
              <a:buFont typeface="+mj-lt"/>
              <a:buAutoNum type="arabicPeriod"/>
            </a:pPr>
            <a:r>
              <a:rPr lang="en-US" sz="2000" dirty="0"/>
              <a:t>YouTube, Eric’s Trip to Google, and The Social Dilemma of Technology Business Models</a:t>
            </a:r>
          </a:p>
          <a:p>
            <a:pPr marL="457200" indent="-457200">
              <a:buFont typeface="+mj-lt"/>
              <a:buAutoNum type="arabicPeriod"/>
            </a:pPr>
            <a:r>
              <a:rPr lang="en-US" sz="2000" dirty="0"/>
              <a:t>Programming Together</a:t>
            </a:r>
          </a:p>
          <a:p>
            <a:pPr marL="457200" indent="-457200">
              <a:buFont typeface="+mj-lt"/>
              <a:buAutoNum type="arabicPeriod"/>
            </a:pPr>
            <a:r>
              <a:rPr lang="en-US" sz="2000" dirty="0"/>
              <a:t>Prework for Next Class</a:t>
            </a:r>
          </a:p>
          <a:p>
            <a:pPr marL="457200" indent="-457200">
              <a:buFont typeface="+mj-lt"/>
              <a:buAutoNum type="arabicPeriod"/>
            </a:pPr>
            <a:r>
              <a:rPr lang="en-US" sz="2000" dirty="0"/>
              <a:t>Quiz 3</a:t>
            </a:r>
          </a:p>
          <a:p>
            <a:pPr marL="0" indent="0">
              <a:buNone/>
            </a:pPr>
            <a:endParaRPr lang="en-US" sz="2000" dirty="0"/>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
        <p:nvSpPr>
          <p:cNvPr id="5" name="Content Placeholder 2">
            <a:extLst>
              <a:ext uri="{FF2B5EF4-FFF2-40B4-BE49-F238E27FC236}">
                <a16:creationId xmlns:a16="http://schemas.microsoft.com/office/drawing/2014/main" id="{4B70FB51-60F2-4745-ACDF-CBD96ADDEFB7}"/>
              </a:ext>
            </a:extLst>
          </p:cNvPr>
          <p:cNvSpPr txBox="1">
            <a:spLocks/>
          </p:cNvSpPr>
          <p:nvPr/>
        </p:nvSpPr>
        <p:spPr>
          <a:xfrm>
            <a:off x="838200" y="5460422"/>
            <a:ext cx="10515600" cy="71654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Discussion &amp; Questions welcome at any time but please be present with no phones or email during our time together</a:t>
            </a:r>
          </a:p>
        </p:txBody>
      </p:sp>
    </p:spTree>
    <p:extLst>
      <p:ext uri="{BB962C8B-B14F-4D97-AF65-F5344CB8AC3E}">
        <p14:creationId xmlns:p14="http://schemas.microsoft.com/office/powerpoint/2010/main" val="5036405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(continued):</a:t>
            </a:r>
          </a:p>
          <a:p>
            <a:r>
              <a:rPr lang="en-US" sz="2000" u="sng" dirty="0"/>
              <a:t>Verification</a:t>
            </a:r>
            <a:r>
              <a:rPr lang="en-US" sz="2000" dirty="0"/>
              <a:t>: does the application perform as expected</a:t>
            </a:r>
          </a:p>
          <a:p>
            <a:r>
              <a:rPr lang="en-US" sz="2000" u="sng" dirty="0"/>
              <a:t>Validation</a:t>
            </a:r>
            <a:r>
              <a:rPr lang="en-US" sz="2000" dirty="0"/>
              <a:t>: does the application provide the business benefit that was expected</a:t>
            </a:r>
          </a:p>
          <a:p>
            <a:r>
              <a:rPr lang="en-US" sz="2000" u="sng" dirty="0"/>
              <a:t>Behavioral Testing</a:t>
            </a:r>
            <a:r>
              <a:rPr lang="en-US" sz="2000" dirty="0"/>
              <a:t>: verifying that the correct functions were called with the correct parameters</a:t>
            </a:r>
          </a:p>
          <a:p>
            <a:r>
              <a:rPr lang="en-US" sz="2000" u="sng" dirty="0"/>
              <a:t>State Testing</a:t>
            </a:r>
            <a:r>
              <a:rPr lang="en-US" sz="2000" dirty="0"/>
              <a:t>: focuses on the results of those calls </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0294620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346873"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Automated testing has become a more important part of  effective software testing. The pros of Automated Testing include:</a:t>
            </a:r>
          </a:p>
          <a:p>
            <a:r>
              <a:rPr lang="en-US" sz="2000" dirty="0"/>
              <a:t>Repeatable tests that are quick to run and can support Iterative and Agile development</a:t>
            </a:r>
          </a:p>
          <a:p>
            <a:r>
              <a:rPr lang="en-US" sz="2000" dirty="0"/>
              <a:t>Very effective in validating environments and doing “smoke tests” to make sure a new build meets a minimal set of requirements</a:t>
            </a:r>
          </a:p>
          <a:p>
            <a:r>
              <a:rPr lang="en-US" sz="2000" dirty="0"/>
              <a:t>Supports Performance Testing very effectively</a:t>
            </a:r>
          </a:p>
          <a:p>
            <a:r>
              <a:rPr lang="en-US" sz="2000" dirty="0"/>
              <a:t>Very inexpensive and quick to repeat testing and validate fixes</a:t>
            </a:r>
          </a:p>
          <a:p>
            <a:r>
              <a:rPr lang="en-US" sz="2000" dirty="0"/>
              <a:t>Various implications include UI, API, and Unit automation tests… each has a very different set of pros and cons</a:t>
            </a:r>
          </a:p>
          <a:p>
            <a:endParaRPr lang="en-US" sz="2000" dirty="0"/>
          </a:p>
          <a:p>
            <a:endParaRPr lang="en-US" sz="2000" dirty="0"/>
          </a:p>
          <a:p>
            <a:endParaRPr lang="en-US" sz="2000" dirty="0"/>
          </a:p>
          <a:p>
            <a:endParaRPr lang="en-US" sz="2000" dirty="0"/>
          </a:p>
          <a:p>
            <a:pPr marL="0" indent="0">
              <a:buNone/>
            </a:pPr>
            <a:endParaRPr lang="en-US" sz="2000" dirty="0"/>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10963252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749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Some of  the benefits of Automated Testing have been oversold. Some of the challenges include:</a:t>
            </a:r>
          </a:p>
          <a:p>
            <a:r>
              <a:rPr lang="en-US" sz="2000" dirty="0"/>
              <a:t>Developers rarely can come up with scenarios in scripts that they would not already have tested in their normal unit testing… they often don’t know what they don’t know </a:t>
            </a:r>
          </a:p>
          <a:p>
            <a:r>
              <a:rPr lang="en-US" sz="2000" dirty="0"/>
              <a:t>UI focused Automated Testing (key &amp; mouse events) are often challenging and create/</a:t>
            </a:r>
            <a:r>
              <a:rPr lang="en-US" sz="2000" u="sng" dirty="0"/>
              <a:t>maintain</a:t>
            </a:r>
            <a:r>
              <a:rPr lang="en-US" sz="2000" dirty="0"/>
              <a:t> a great number of false-positives</a:t>
            </a:r>
          </a:p>
          <a:p>
            <a:r>
              <a:rPr lang="en-US" sz="2000" dirty="0"/>
              <a:t>API Level Automated Testing (i.e. REST) scripts are often more useful and easier to maintain</a:t>
            </a:r>
          </a:p>
          <a:p>
            <a:r>
              <a:rPr lang="en-US" sz="2000" dirty="0"/>
              <a:t>Environmental verification, API, and finally UI Automated testing is generally the best order to show value quickly with Automated Testing</a:t>
            </a:r>
          </a:p>
          <a:p>
            <a:r>
              <a:rPr lang="en-US" sz="2000" dirty="0"/>
              <a:t>Automated Testing investment is often not prioritized or tracked so it is difficult to know its effectiveness</a:t>
            </a:r>
          </a:p>
          <a:p>
            <a:r>
              <a:rPr lang="en-US" sz="2000" dirty="0"/>
              <a:t>Scripts can be expensive to develop and maintain</a:t>
            </a:r>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1865626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Unit Testing Example: JUnit</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6558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JUnit </a:t>
            </a:r>
            <a:r>
              <a:rPr lang="en-US" sz="2000" dirty="0">
                <a:hlinkClick r:id="rId3"/>
              </a:rPr>
              <a:t>[link]</a:t>
            </a:r>
            <a:r>
              <a:rPr lang="en-US" sz="2000" dirty="0"/>
              <a:t> is a Automated Testing framework focused on developing and running Unit test for Java applications. JUnit:</a:t>
            </a:r>
          </a:p>
          <a:p>
            <a:r>
              <a:rPr lang="en-US" sz="2000" dirty="0"/>
              <a:t>Is a Java opensource extension</a:t>
            </a:r>
          </a:p>
          <a:p>
            <a:r>
              <a:rPr lang="en-US" sz="2000" dirty="0"/>
              <a:t>Provides annotations to identify test methods.</a:t>
            </a:r>
          </a:p>
          <a:p>
            <a:r>
              <a:rPr lang="en-US" sz="2000" dirty="0"/>
              <a:t>Provides assertions for testing expected results.</a:t>
            </a:r>
          </a:p>
          <a:p>
            <a:r>
              <a:rPr lang="en-US" sz="2000" dirty="0"/>
              <a:t>Provides test runners for running tests.</a:t>
            </a:r>
          </a:p>
          <a:p>
            <a:r>
              <a:rPr lang="en-US" sz="2000" dirty="0"/>
              <a:t>JUnit tests allow you to write codes faster, which increases quality.</a:t>
            </a:r>
          </a:p>
          <a:p>
            <a:r>
              <a:rPr lang="en-US" sz="2000" dirty="0"/>
              <a:t>JUnit is elegantly simple. It is less complex and takes less time.</a:t>
            </a:r>
          </a:p>
          <a:p>
            <a:r>
              <a:rPr lang="en-US" sz="2000" dirty="0"/>
              <a:t>JUnit tests can be run automatically and they check their own results and provide immediate feedback. There's no need to manually comb through a report of test results</a:t>
            </a:r>
          </a:p>
        </p:txBody>
      </p:sp>
      <p:pic>
        <p:nvPicPr>
          <p:cNvPr id="8" name="Picture 7"/>
          <p:cNvPicPr>
            <a:picLocks noChangeAspect="1"/>
          </p:cNvPicPr>
          <p:nvPr/>
        </p:nvPicPr>
        <p:blipFill>
          <a:blip r:embed="rId4"/>
          <a:stretch>
            <a:fillRect/>
          </a:stretch>
        </p:blipFill>
        <p:spPr>
          <a:xfrm>
            <a:off x="7814582" y="1525772"/>
            <a:ext cx="4114800" cy="2482445"/>
          </a:xfrm>
          <a:prstGeom prst="rect">
            <a:avLst/>
          </a:prstGeom>
        </p:spPr>
      </p:pic>
    </p:spTree>
    <p:extLst>
      <p:ext uri="{BB962C8B-B14F-4D97-AF65-F5344CB8AC3E}">
        <p14:creationId xmlns:p14="http://schemas.microsoft.com/office/powerpoint/2010/main" val="1676680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Final Thoughts</a:t>
            </a:r>
          </a:p>
        </p:txBody>
      </p:sp>
    </p:spTree>
    <p:extLst>
      <p:ext uri="{BB962C8B-B14F-4D97-AF65-F5344CB8AC3E}">
        <p14:creationId xmlns:p14="http://schemas.microsoft.com/office/powerpoint/2010/main" val="41375892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800" dirty="0"/>
              <a:t>Plan-and-Document </a:t>
            </a:r>
            <a:br>
              <a:rPr lang="en-US" sz="4800" dirty="0"/>
            </a:br>
            <a:r>
              <a:rPr lang="en-US" sz="4800" dirty="0"/>
              <a:t>Project Management </a:t>
            </a:r>
          </a:p>
        </p:txBody>
      </p:sp>
    </p:spTree>
    <p:extLst>
      <p:ext uri="{BB962C8B-B14F-4D97-AF65-F5344CB8AC3E}">
        <p14:creationId xmlns:p14="http://schemas.microsoft.com/office/powerpoint/2010/main" val="8123747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19732"/>
            <a:ext cx="9144000" cy="818536"/>
          </a:xfrm>
        </p:spPr>
        <p:txBody>
          <a:bodyPr>
            <a:normAutofit fontScale="90000"/>
          </a:bodyPr>
          <a:lstStyle/>
          <a:p>
            <a:br>
              <a:rPr lang="en-US" sz="4800" dirty="0"/>
            </a:br>
            <a:r>
              <a:rPr lang="en-US" sz="4800" dirty="0"/>
              <a:t>Multi-Domain Integration </a:t>
            </a:r>
            <a:br>
              <a:rPr lang="en-US" sz="4800" dirty="0"/>
            </a:br>
            <a:r>
              <a:rPr lang="en-US" sz="4800" dirty="0"/>
              <a:t>&amp; Complex Dependencies </a:t>
            </a:r>
          </a:p>
        </p:txBody>
      </p:sp>
    </p:spTree>
    <p:extLst>
      <p:ext uri="{BB962C8B-B14F-4D97-AF65-F5344CB8AC3E}">
        <p14:creationId xmlns:p14="http://schemas.microsoft.com/office/powerpoint/2010/main" val="6616715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11F04CF5-5F5A-194F-A959-149DC8310DCA}"/>
              </a:ext>
            </a:extLst>
          </p:cNvPr>
          <p:cNvSpPr/>
          <p:nvPr/>
        </p:nvSpPr>
        <p:spPr>
          <a:xfrm>
            <a:off x="4370183" y="5495517"/>
            <a:ext cx="2430912" cy="787296"/>
          </a:xfrm>
          <a:prstGeom prst="ellipse">
            <a:avLst/>
          </a:prstGeom>
          <a:solidFill>
            <a:schemeClr val="tx1">
              <a:alpha val="0"/>
            </a:schemeClr>
          </a:solidFill>
          <a:ln w="381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F6CD40F-436D-0348-AE05-BAD1DF80C954}"/>
              </a:ext>
            </a:extLst>
          </p:cNvPr>
          <p:cNvSpPr/>
          <p:nvPr/>
        </p:nvSpPr>
        <p:spPr>
          <a:xfrm>
            <a:off x="5697418" y="2666020"/>
            <a:ext cx="2430912" cy="787296"/>
          </a:xfrm>
          <a:prstGeom prst="ellipse">
            <a:avLst/>
          </a:prstGeom>
          <a:solidFill>
            <a:schemeClr val="tx1">
              <a:alpha val="0"/>
            </a:schemeClr>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4261372197"/>
      </p:ext>
    </p:extLst>
  </p:cSld>
  <p:clrMapOvr>
    <a:masterClrMapping/>
  </p:clrMapOvr>
  <mc:AlternateContent xmlns:mc="http://schemas.openxmlformats.org/markup-compatibility/2006" xmlns:p14="http://schemas.microsoft.com/office/powerpoint/2010/main">
    <mc:Choice Requires="p14">
      <p:transition spd="slow" p14:dur="2000" advTm="129005"/>
    </mc:Choice>
    <mc:Fallback xmlns="">
      <p:transition spd="slow" advTm="1290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Verify quality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397141"/>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71964"/>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1766729999"/>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Plan &amp; Document Project Management Monitoring &amp; Control</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769806"/>
            <a:ext cx="10515600" cy="4630994"/>
          </a:xfrm>
        </p:spPr>
        <p:txBody>
          <a:bodyPr>
            <a:normAutofit/>
          </a:bodyPr>
          <a:lstStyle/>
          <a:p>
            <a:pPr marL="0" indent="0">
              <a:buNone/>
            </a:pPr>
            <a:r>
              <a:rPr lang="en-US" sz="2000" b="1" dirty="0"/>
              <a:t>Project management</a:t>
            </a:r>
            <a:r>
              <a:rPr lang="en-US" sz="2000" dirty="0"/>
              <a:t> is the practice of initiating, planning, executing, controlling, and closing the work of a </a:t>
            </a:r>
            <a:r>
              <a:rPr lang="en-US" sz="2000" dirty="0">
                <a:hlinkClick r:id="rId3" tooltip="Project team"/>
              </a:rPr>
              <a:t>team</a:t>
            </a:r>
            <a:r>
              <a:rPr lang="en-US" sz="2000" dirty="0"/>
              <a:t> to achieve specific goals and meet specific success criteria at the specified time. The primary challenge of project management is to achieve all of the project goals within the given constraints.</a:t>
            </a:r>
            <a:r>
              <a:rPr lang="en-US" sz="2000" baseline="30000" dirty="0">
                <a:hlinkClick r:id="rId4"/>
              </a:rPr>
              <a:t>[1]</a:t>
            </a:r>
            <a:r>
              <a:rPr lang="en-US" sz="2000" dirty="0"/>
              <a:t> This information is usually described in project documentation, created at the beginning of the development process. The primary constraints are </a:t>
            </a:r>
            <a:r>
              <a:rPr lang="en-US" sz="2000" dirty="0">
                <a:hlinkClick r:id="rId5" tooltip="Scope (project management)"/>
              </a:rPr>
              <a:t>scope</a:t>
            </a:r>
            <a:r>
              <a:rPr lang="en-US" sz="2000" dirty="0"/>
              <a:t>, time, </a:t>
            </a:r>
            <a:r>
              <a:rPr lang="en-US" sz="2000" dirty="0">
                <a:hlinkClick r:id="rId6" tooltip="Quality (business)"/>
              </a:rPr>
              <a:t>quality</a:t>
            </a:r>
            <a:r>
              <a:rPr lang="en-US" sz="2000" dirty="0"/>
              <a:t> and </a:t>
            </a:r>
            <a:r>
              <a:rPr lang="en-US" sz="2000" dirty="0">
                <a:hlinkClick r:id="rId7" tooltip="Budget"/>
              </a:rPr>
              <a:t>budget</a:t>
            </a:r>
            <a:r>
              <a:rPr lang="en-US" sz="2000" dirty="0"/>
              <a:t>.</a:t>
            </a:r>
            <a:r>
              <a:rPr lang="en-US" sz="2000" baseline="30000" dirty="0">
                <a:hlinkClick r:id="rId8"/>
              </a:rPr>
              <a:t>[2]</a:t>
            </a:r>
            <a:r>
              <a:rPr lang="en-US" sz="2000" dirty="0"/>
              <a:t> </a:t>
            </a:r>
          </a:p>
          <a:p>
            <a:pPr marL="0" indent="0">
              <a:buNone/>
            </a:pPr>
            <a:r>
              <a:rPr lang="en-US" sz="2000" dirty="0"/>
              <a:t>The objective of project management is to produce a complete project which complies with the client's objectives. In many cases the objective of project management is also to shape or reform the client's brief to feasibly address the client's objectives. Once the client's objectives are clearly established, they should influence all decisions made by other people involved in the project.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92745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and Announcements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12 prior to next class</a:t>
            </a:r>
          </a:p>
          <a:p>
            <a:pPr marL="0" indent="0">
              <a:buNone/>
            </a:pPr>
            <a:r>
              <a:rPr lang="en-US" sz="2000" dirty="0"/>
              <a:t>Be prepared for Programming Together with NodeJS and Azure</a:t>
            </a:r>
          </a:p>
          <a:p>
            <a:pPr marL="0" indent="0">
              <a:buNone/>
            </a:pPr>
            <a:r>
              <a:rPr lang="en-US" sz="2000" dirty="0"/>
              <a:t>Be prepared for Quiz 3</a:t>
            </a:r>
          </a:p>
        </p:txBody>
      </p:sp>
    </p:spTree>
    <p:extLst>
      <p:ext uri="{BB962C8B-B14F-4D97-AF65-F5344CB8AC3E}">
        <p14:creationId xmlns:p14="http://schemas.microsoft.com/office/powerpoint/2010/main" val="16631146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Plan &amp; Document Project Management Monitoring &amp; Control (continued)</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769806"/>
            <a:ext cx="10515600" cy="4630994"/>
          </a:xfrm>
        </p:spPr>
        <p:txBody>
          <a:bodyPr>
            <a:normAutofit/>
          </a:bodyPr>
          <a:lstStyle/>
          <a:p>
            <a:pPr marL="0" indent="0">
              <a:buNone/>
            </a:pPr>
            <a:r>
              <a:rPr lang="en-US" sz="2000" dirty="0"/>
              <a:t>A </a:t>
            </a:r>
            <a:r>
              <a:rPr lang="en-US" sz="2000" dirty="0">
                <a:hlinkClick r:id="rId3" tooltip="Project"/>
              </a:rPr>
              <a:t>project</a:t>
            </a:r>
            <a:r>
              <a:rPr lang="en-US" sz="2000" dirty="0"/>
              <a:t> is a temporary endeavor designed to produce a unique product, service or result with a defined beginning and end (usually time-constrained, and often constrained by funding or staffing) undertaken to meet unique goals and objectives, typically to bring about beneficial change or added value.</a:t>
            </a:r>
            <a:r>
              <a:rPr lang="en-US" sz="2000" baseline="30000" dirty="0">
                <a:hlinkClick r:id="rId4"/>
              </a:rPr>
              <a:t>[3]</a:t>
            </a:r>
            <a:r>
              <a:rPr lang="en-US" sz="2000" baseline="30000" dirty="0">
                <a:hlinkClick r:id="rId5"/>
              </a:rPr>
              <a:t>[4]</a:t>
            </a:r>
            <a:r>
              <a:rPr lang="en-US" sz="2000" dirty="0"/>
              <a:t> The temporary nature of projects stands in contrast with </a:t>
            </a:r>
            <a:r>
              <a:rPr lang="en-US" sz="2000" dirty="0">
                <a:hlinkClick r:id="rId6" tooltip="Business operations"/>
              </a:rPr>
              <a:t>business as usual (or operations)</a:t>
            </a:r>
            <a:r>
              <a:rPr lang="en-US" sz="2000" dirty="0"/>
              <a:t>,</a:t>
            </a:r>
            <a:r>
              <a:rPr lang="en-US" sz="2000" baseline="30000" dirty="0">
                <a:hlinkClick r:id="rId7"/>
              </a:rPr>
              <a:t>[5]</a:t>
            </a:r>
            <a:r>
              <a:rPr lang="en-US" sz="2000" dirty="0"/>
              <a:t> which are repetitive, permanent, or semi-permanent functional activities to produce products or services. In practice, the </a:t>
            </a:r>
            <a:r>
              <a:rPr lang="en-US" sz="2000" dirty="0">
                <a:hlinkClick r:id="rId8" tooltip="Management"/>
              </a:rPr>
              <a:t>management</a:t>
            </a:r>
            <a:r>
              <a:rPr lang="en-US" sz="2000" dirty="0"/>
              <a:t> of such distinct production approaches requires the development of distinct technical skills and management strategies.</a:t>
            </a:r>
            <a:r>
              <a:rPr lang="en-US" sz="2000" baseline="30000" dirty="0">
                <a:hlinkClick r:id="rId9"/>
              </a:rPr>
              <a:t>[6]</a:t>
            </a:r>
            <a:r>
              <a:rPr lang="en-US" sz="2000" dirty="0"/>
              <a: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40412311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19732"/>
            <a:ext cx="9144000" cy="818536"/>
          </a:xfrm>
        </p:spPr>
        <p:txBody>
          <a:bodyPr>
            <a:normAutofit fontScale="90000"/>
          </a:bodyPr>
          <a:lstStyle/>
          <a:p>
            <a:br>
              <a:rPr lang="en-US" sz="4800" dirty="0"/>
            </a:br>
            <a:r>
              <a:rPr lang="en-US" sz="4800" dirty="0"/>
              <a:t>Multi-Domain Integration </a:t>
            </a:r>
            <a:br>
              <a:rPr lang="en-US" sz="4800" dirty="0"/>
            </a:br>
            <a:r>
              <a:rPr lang="en-US" sz="4800" dirty="0"/>
              <a:t>&amp; Complex Dependencies </a:t>
            </a:r>
          </a:p>
        </p:txBody>
      </p:sp>
    </p:spTree>
    <p:extLst>
      <p:ext uri="{BB962C8B-B14F-4D97-AF65-F5344CB8AC3E}">
        <p14:creationId xmlns:p14="http://schemas.microsoft.com/office/powerpoint/2010/main" val="26102566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Multi-Domain Examples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Most Agile system development is part of a larger initiative that includes multiple domains. Many of these larger initiatives are unable or unwilling to fully adopt Agile methodologies. </a:t>
            </a:r>
          </a:p>
          <a:p>
            <a:pPr marL="0" indent="0">
              <a:buNone/>
            </a:pPr>
            <a:r>
              <a:rPr lang="en-US" sz="2000" dirty="0"/>
              <a:t>Examples include:</a:t>
            </a:r>
          </a:p>
          <a:p>
            <a:pPr marL="457200" indent="-457200">
              <a:buFont typeface="+mj-lt"/>
              <a:buAutoNum type="arabicPeriod"/>
            </a:pPr>
            <a:r>
              <a:rPr lang="en-US" sz="2000" dirty="0"/>
              <a:t>Implementing a new aircraft model</a:t>
            </a:r>
          </a:p>
          <a:p>
            <a:pPr marL="457200" indent="-457200">
              <a:buFont typeface="+mj-lt"/>
              <a:buAutoNum type="arabicPeriod"/>
            </a:pPr>
            <a:r>
              <a:rPr lang="en-US" sz="2000" dirty="0"/>
              <a:t>Building a new car factory</a:t>
            </a:r>
          </a:p>
          <a:p>
            <a:pPr marL="457200" indent="-457200">
              <a:buFont typeface="+mj-lt"/>
              <a:buAutoNum type="arabicPeriod"/>
            </a:pPr>
            <a:r>
              <a:rPr lang="en-US" sz="2000" dirty="0"/>
              <a:t>Updating a new car model or a new model of agricultural harvester</a:t>
            </a:r>
          </a:p>
          <a:p>
            <a:pPr marL="457200" indent="-457200">
              <a:buFont typeface="+mj-lt"/>
              <a:buAutoNum type="arabicPeriod"/>
            </a:pPr>
            <a:r>
              <a:rPr lang="en-US" sz="2000" dirty="0"/>
              <a:t>Executing portfolio management and annual budgeting within an organization</a:t>
            </a:r>
          </a:p>
          <a:p>
            <a:pPr marL="457200" indent="-457200">
              <a:buFont typeface="+mj-lt"/>
              <a:buAutoNum type="arabicPeriod"/>
            </a:pPr>
            <a:r>
              <a:rPr lang="en-US" sz="2000" dirty="0"/>
              <a:t>Migrating to a new purchased accounting system (buy vs build) </a:t>
            </a:r>
          </a:p>
          <a:p>
            <a:pPr marL="0" indent="0">
              <a:buNone/>
            </a:pPr>
            <a:r>
              <a:rPr lang="en-US" sz="2000" dirty="0"/>
              <a:t> </a:t>
            </a:r>
          </a:p>
          <a:p>
            <a:pPr marL="0" indent="0">
              <a:buNone/>
            </a:pPr>
            <a:r>
              <a:rPr lang="en-US" sz="2000" dirty="0"/>
              <a:t>Agile initiatives need to be able to effectively integrate which often requires adopting some Plan &amp; Document Project Management practices.</a:t>
            </a:r>
          </a:p>
          <a:p>
            <a:pPr marL="0" indent="0">
              <a:buNone/>
            </a:pPr>
            <a:endParaRPr lang="en-US" sz="2000" dirty="0"/>
          </a:p>
        </p:txBody>
      </p:sp>
    </p:spTree>
    <p:extLst>
      <p:ext uri="{BB962C8B-B14F-4D97-AF65-F5344CB8AC3E}">
        <p14:creationId xmlns:p14="http://schemas.microsoft.com/office/powerpoint/2010/main" val="39991757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Complex Dependencies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Agile processes intentionally do not look for long term dependencies. There are times when intentionally managing and monitoring at least a subset of these dependencies is necessary.</a:t>
            </a:r>
          </a:p>
          <a:p>
            <a:pPr marL="0" indent="0">
              <a:buNone/>
            </a:pPr>
            <a:r>
              <a:rPr lang="en-US" sz="2000" dirty="0"/>
              <a:t>Examples:</a:t>
            </a:r>
          </a:p>
          <a:p>
            <a:pPr marL="457200" indent="-457200">
              <a:buFont typeface="+mj-lt"/>
              <a:buAutoNum type="arabicPeriod"/>
            </a:pPr>
            <a:r>
              <a:rPr lang="en-US" sz="2000" dirty="0"/>
              <a:t>Implementing user preferences is dependent on securely creating a website in the Google cloud</a:t>
            </a:r>
          </a:p>
          <a:p>
            <a:pPr marL="457200" indent="-457200">
              <a:buFont typeface="+mj-lt"/>
              <a:buAutoNum type="arabicPeriod"/>
            </a:pPr>
            <a:r>
              <a:rPr lang="en-US" sz="2000" dirty="0"/>
              <a:t>Securely creating a web page in the Google cloud is dependent on custom authentication</a:t>
            </a:r>
          </a:p>
          <a:p>
            <a:pPr marL="457200" indent="-457200">
              <a:buFont typeface="+mj-lt"/>
              <a:buAutoNum type="arabicPeriod"/>
            </a:pPr>
            <a:r>
              <a:rPr lang="en-US" sz="2000" dirty="0"/>
              <a:t>Custom authentication is dependent on Microsoft Office user authentication</a:t>
            </a:r>
          </a:p>
          <a:p>
            <a:pPr marL="457200" indent="-457200">
              <a:buFont typeface="+mj-lt"/>
              <a:buAutoNum type="arabicPeriod"/>
            </a:pPr>
            <a:r>
              <a:rPr lang="en-US" sz="2000" dirty="0"/>
              <a:t>Microsoft Office authentication likely requires hosting a web service in Azure</a:t>
            </a:r>
          </a:p>
          <a:p>
            <a:pPr marL="0" indent="0">
              <a:buNone/>
            </a:pPr>
            <a:endParaRPr lang="en-US" sz="2000" dirty="0"/>
          </a:p>
          <a:p>
            <a:pPr marL="0" indent="0">
              <a:buNone/>
            </a:pPr>
            <a:r>
              <a:rPr lang="en-US" sz="2000" dirty="0"/>
              <a:t>Pure Agile may not allow us to understand that we need to start on item 4 four sprints before we expect to have item 1 implemented.</a:t>
            </a:r>
          </a:p>
          <a:p>
            <a:pPr marL="0" indent="0">
              <a:buNone/>
            </a:pPr>
            <a:endParaRPr lang="en-US" sz="2000" dirty="0"/>
          </a:p>
        </p:txBody>
      </p:sp>
    </p:spTree>
    <p:extLst>
      <p:ext uri="{BB962C8B-B14F-4D97-AF65-F5344CB8AC3E}">
        <p14:creationId xmlns:p14="http://schemas.microsoft.com/office/powerpoint/2010/main" val="28116466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Summary &amp; Final Comments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Plan-and-Document Project Management </a:t>
            </a:r>
            <a:br>
              <a:rPr lang="en-US" sz="2000" dirty="0"/>
            </a:br>
            <a:br>
              <a:rPr lang="en-US" sz="2000" dirty="0"/>
            </a:br>
            <a:r>
              <a:rPr lang="en-US" sz="2000" dirty="0"/>
              <a:t>Multi-Domain Integration &amp; Complex Dependencies</a:t>
            </a:r>
            <a:br>
              <a:rPr lang="en-US" sz="2000" dirty="0"/>
            </a:br>
            <a:br>
              <a:rPr lang="en-US" sz="2000" dirty="0"/>
            </a:br>
            <a:r>
              <a:rPr lang="en-US" sz="2000" b="1" dirty="0"/>
              <a:t>Be careful! </a:t>
            </a:r>
            <a:r>
              <a:rPr lang="en-US" sz="2000" dirty="0"/>
              <a:t>Only implement what is useful and do not allow our Agile benefits to be hijacked.  </a:t>
            </a:r>
          </a:p>
        </p:txBody>
      </p:sp>
    </p:spTree>
    <p:extLst>
      <p:ext uri="{BB962C8B-B14F-4D97-AF65-F5344CB8AC3E}">
        <p14:creationId xmlns:p14="http://schemas.microsoft.com/office/powerpoint/2010/main" val="21828493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Friendly Conversation Topic</a:t>
            </a:r>
          </a:p>
        </p:txBody>
      </p:sp>
      <p:pic>
        <p:nvPicPr>
          <p:cNvPr id="6" name="Picture 5">
            <a:extLst>
              <a:ext uri="{FF2B5EF4-FFF2-40B4-BE49-F238E27FC236}">
                <a16:creationId xmlns:a16="http://schemas.microsoft.com/office/drawing/2014/main" id="{36F157AA-8904-E547-AC33-4EDDD2D02353}"/>
              </a:ext>
            </a:extLst>
          </p:cNvPr>
          <p:cNvPicPr>
            <a:picLocks noChangeAspect="1"/>
          </p:cNvPicPr>
          <p:nvPr/>
        </p:nvPicPr>
        <p:blipFill>
          <a:blip r:embed="rId2"/>
          <a:stretch>
            <a:fillRect/>
          </a:stretch>
        </p:blipFill>
        <p:spPr>
          <a:xfrm>
            <a:off x="1947123" y="1308516"/>
            <a:ext cx="8297754" cy="5376829"/>
          </a:xfrm>
          <a:prstGeom prst="rect">
            <a:avLst/>
          </a:prstGeom>
        </p:spPr>
      </p:pic>
    </p:spTree>
    <p:extLst>
      <p:ext uri="{BB962C8B-B14F-4D97-AF65-F5344CB8AC3E}">
        <p14:creationId xmlns:p14="http://schemas.microsoft.com/office/powerpoint/2010/main" val="35483664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Test-driven Development (TDD)</a:t>
            </a:r>
          </a:p>
        </p:txBody>
      </p:sp>
    </p:spTree>
    <p:extLst>
      <p:ext uri="{BB962C8B-B14F-4D97-AF65-F5344CB8AC3E}">
        <p14:creationId xmlns:p14="http://schemas.microsoft.com/office/powerpoint/2010/main" val="1151554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Test-driven Development (TDD)</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b="1" dirty="0"/>
              <a:t>Test-driven development</a:t>
            </a:r>
            <a:r>
              <a:rPr lang="en-US" sz="2000" dirty="0"/>
              <a:t> (</a:t>
            </a:r>
            <a:r>
              <a:rPr lang="en-US" sz="2000" b="1" dirty="0"/>
              <a:t>TDD</a:t>
            </a:r>
            <a:r>
              <a:rPr lang="en-US" sz="2000" dirty="0"/>
              <a:t>) is a </a:t>
            </a:r>
            <a:r>
              <a:rPr lang="en-US" sz="2000" dirty="0">
                <a:hlinkClick r:id="rId3" tooltip="Software development process"/>
              </a:rPr>
              <a:t>software development process</a:t>
            </a:r>
            <a:r>
              <a:rPr lang="en-US" sz="2000" dirty="0"/>
              <a:t> that relies on the repetition of a very short development cycle: requirements are turned into very specific </a:t>
            </a:r>
            <a:r>
              <a:rPr lang="en-US" sz="2000" dirty="0">
                <a:hlinkClick r:id="rId4" tooltip="Test case"/>
              </a:rPr>
              <a:t>test cases</a:t>
            </a:r>
            <a:r>
              <a:rPr lang="en-US" sz="2000" dirty="0"/>
              <a:t>, then the code is improved so that the tests pass. This is opposed to software development that allows code to be added that is not proven to meet requirements. </a:t>
            </a:r>
          </a:p>
          <a:p>
            <a:pPr marL="0" indent="0">
              <a:buNone/>
            </a:pPr>
            <a:r>
              <a:rPr lang="en-US" sz="2000" dirty="0"/>
              <a:t>American software engineer </a:t>
            </a:r>
            <a:r>
              <a:rPr lang="en-US" sz="2000" dirty="0">
                <a:hlinkClick r:id="rId5" tooltip="Kent Beck"/>
              </a:rPr>
              <a:t>Kent Beck</a:t>
            </a:r>
            <a:r>
              <a:rPr lang="en-US" sz="2000" dirty="0"/>
              <a:t>, who is credited with having developed or "rediscovered"</a:t>
            </a:r>
            <a:r>
              <a:rPr lang="en-US" sz="2000" baseline="30000" dirty="0">
                <a:hlinkClick r:id="rId6"/>
              </a:rPr>
              <a:t>[1]</a:t>
            </a:r>
            <a:r>
              <a:rPr lang="en-US" sz="2000" dirty="0"/>
              <a:t> the technique, stated in 2003 that TDD encourages simple designs and inspires confidence.</a:t>
            </a:r>
            <a:r>
              <a:rPr lang="en-US" sz="2000" baseline="30000" dirty="0">
                <a:hlinkClick r:id="rId7"/>
              </a:rPr>
              <a:t>[2]</a:t>
            </a:r>
            <a:r>
              <a:rPr lang="en-US" sz="2000" dirty="0"/>
              <a:t> </a:t>
            </a:r>
          </a:p>
          <a:p>
            <a:pPr marL="0" indent="0">
              <a:buNone/>
            </a:pPr>
            <a:r>
              <a:rPr lang="en-US" sz="2000" dirty="0"/>
              <a:t>Test-driven development is related to the test-first programming concepts of </a:t>
            </a:r>
            <a:r>
              <a:rPr lang="en-US" sz="2000" dirty="0">
                <a:hlinkClick r:id="rId8" tooltip="Extreme programming"/>
              </a:rPr>
              <a:t>extreme programming</a:t>
            </a:r>
            <a:r>
              <a:rPr lang="en-US" sz="2000" dirty="0"/>
              <a:t>, begun in 1999,</a:t>
            </a:r>
            <a:r>
              <a:rPr lang="en-US" sz="2000" baseline="30000" dirty="0">
                <a:hlinkClick r:id="rId9"/>
              </a:rPr>
              <a:t>[3]</a:t>
            </a:r>
            <a:r>
              <a:rPr lang="en-US" sz="2000" dirty="0"/>
              <a:t> but more recently has created more general interest in its own right.</a:t>
            </a:r>
            <a:r>
              <a:rPr lang="en-US" sz="2000" baseline="30000" dirty="0">
                <a:hlinkClick r:id="rId10"/>
              </a:rPr>
              <a:t>[4]</a:t>
            </a:r>
            <a:r>
              <a:rPr lang="en-US" sz="2000" dirty="0"/>
              <a:t> </a:t>
            </a:r>
          </a:p>
          <a:p>
            <a:pPr marL="0" indent="0">
              <a:buNone/>
            </a:pPr>
            <a:r>
              <a:rPr lang="en-US" sz="2000" dirty="0"/>
              <a:t>Programmers also apply the concept to improving and </a:t>
            </a:r>
            <a:r>
              <a:rPr lang="en-US" sz="2000" dirty="0">
                <a:hlinkClick r:id="rId11" tooltip="Software bug"/>
              </a:rPr>
              <a:t>debugging</a:t>
            </a:r>
            <a:r>
              <a:rPr lang="en-US" sz="2000" dirty="0"/>
              <a:t> </a:t>
            </a:r>
            <a:r>
              <a:rPr lang="en-US" sz="2000" dirty="0">
                <a:hlinkClick r:id="rId12" tooltip="Legacy code"/>
              </a:rPr>
              <a:t>legacy code</a:t>
            </a:r>
            <a:r>
              <a:rPr lang="en-US" sz="2000" dirty="0"/>
              <a:t> developed with older techniques.</a:t>
            </a:r>
            <a:r>
              <a:rPr lang="en-US" sz="2000" baseline="30000" dirty="0">
                <a:hlinkClick r:id="rId13"/>
              </a:rPr>
              <a:t>[5]</a:t>
            </a:r>
            <a:r>
              <a:rPr lang="en-US" sz="2000" dirty="0"/>
              <a: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38660074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Overview</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Software Testing </a:t>
            </a:r>
            <a:r>
              <a:rPr lang="en-US" sz="2000" dirty="0">
                <a:hlinkClick r:id="rId3"/>
              </a:rPr>
              <a:t>[link]</a:t>
            </a:r>
            <a:r>
              <a:rPr lang="en-US" sz="2000" dirty="0"/>
              <a:t> is important because, if done right, it can help us find and fix problems earlier and make our system delivery process less immobile, rigid, and fragile.</a:t>
            </a:r>
          </a:p>
          <a:p>
            <a:pPr marL="0" indent="0">
              <a:buNone/>
            </a:pPr>
            <a:r>
              <a:rPr lang="en-US" sz="2000" dirty="0"/>
              <a:t>As future Software Engineers , we are going to:</a:t>
            </a:r>
          </a:p>
          <a:p>
            <a:r>
              <a:rPr lang="en-US" sz="2000" dirty="0"/>
              <a:t>Understand testing within the various Software Development Lifecycles</a:t>
            </a:r>
          </a:p>
          <a:p>
            <a:r>
              <a:rPr lang="en-US" sz="2000" dirty="0"/>
              <a:t>Understand testing terminology</a:t>
            </a:r>
          </a:p>
          <a:p>
            <a:r>
              <a:rPr lang="en-US" sz="2000" dirty="0"/>
              <a:t>Know how to develop applications that are easier to test</a:t>
            </a:r>
          </a:p>
          <a:p>
            <a:r>
              <a:rPr lang="en-US" sz="2000" dirty="0"/>
              <a:t>Understand Unit Testing and Automated Testing</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5685083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Never underestimate the value of good design and implementation (for testability, encapsulation, etc.) on the economics of testing… You can’t afford to test in quality!</a:t>
            </a:r>
          </a:p>
          <a:p>
            <a:r>
              <a:rPr lang="en-US" sz="2000" dirty="0"/>
              <a:t>Defects are exponentially more expensive to fix the longer the exist.</a:t>
            </a:r>
          </a:p>
          <a:p>
            <a:pPr lvl="1">
              <a:buFont typeface="Wingdings" panose="05000000000000000000" pitchFamily="2" charset="2"/>
              <a:buChar char="§"/>
            </a:pPr>
            <a:r>
              <a:rPr lang="en-US" sz="2000" dirty="0"/>
              <a:t>Unit - $200</a:t>
            </a:r>
          </a:p>
          <a:p>
            <a:pPr lvl="1">
              <a:buFont typeface="Wingdings" panose="05000000000000000000" pitchFamily="2" charset="2"/>
              <a:buChar char="§"/>
            </a:pPr>
            <a:r>
              <a:rPr lang="en-US" sz="2000" dirty="0"/>
              <a:t>Integration - $600</a:t>
            </a:r>
          </a:p>
          <a:p>
            <a:pPr lvl="1">
              <a:buFont typeface="Wingdings" panose="05000000000000000000" pitchFamily="2" charset="2"/>
              <a:buChar char="§"/>
            </a:pPr>
            <a:r>
              <a:rPr lang="en-US" sz="2000" dirty="0"/>
              <a:t>User Acceptance - $6,000</a:t>
            </a:r>
          </a:p>
          <a:p>
            <a:pPr lvl="1">
              <a:buFont typeface="Wingdings" panose="05000000000000000000" pitchFamily="2" charset="2"/>
              <a:buChar char="§"/>
            </a:pPr>
            <a:r>
              <a:rPr lang="en-US" sz="2000" dirty="0"/>
              <a:t>Production - $100,000+</a:t>
            </a:r>
          </a:p>
          <a:p>
            <a:r>
              <a:rPr lang="en-US" sz="2000" dirty="0"/>
              <a:t>Performance issues are often the most difficult and expensive defects to fix. They are often not found until the application if running under production load… which is often only when it is in production.</a:t>
            </a:r>
          </a:p>
          <a:p>
            <a:r>
              <a:rPr lang="en-US" sz="2000" dirty="0"/>
              <a:t>The permutations of modern software features, data, tools, environments, etc. quickly becomes unmanageable. Testability needs to be goal of nearly all non-trivial applications. </a:t>
            </a:r>
          </a:p>
        </p:txBody>
      </p:sp>
    </p:spTree>
    <p:extLst>
      <p:ext uri="{BB962C8B-B14F-4D97-AF65-F5344CB8AC3E}">
        <p14:creationId xmlns:p14="http://schemas.microsoft.com/office/powerpoint/2010/main" val="3948619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Requirements</a:t>
            </a:r>
          </a:p>
          <a:p>
            <a:pPr marL="0" indent="0" algn="ctr">
              <a:buNone/>
            </a:pPr>
            <a:r>
              <a:rPr lang="en-US" sz="4400" dirty="0">
                <a:latin typeface="+mj-lt"/>
              </a:rPr>
              <a:t>Question &amp; Answers</a:t>
            </a:r>
          </a:p>
        </p:txBody>
      </p:sp>
    </p:spTree>
    <p:extLst>
      <p:ext uri="{BB962C8B-B14F-4D97-AF65-F5344CB8AC3E}">
        <p14:creationId xmlns:p14="http://schemas.microsoft.com/office/powerpoint/2010/main" val="1103999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 (continued)</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Developers need to be responsible for product quality. Tester should be able to minimize that chance that a defect makes it to production. </a:t>
            </a:r>
          </a:p>
          <a:p>
            <a:r>
              <a:rPr lang="en-US" sz="2000" dirty="0"/>
              <a:t>Dave Cutler of Windows NT fame had a quote. I wish I could remember the exact words, but it went something like, “I hate having testers because they give developers the false hope that someone else can save them from their sins.”</a:t>
            </a:r>
          </a:p>
        </p:txBody>
      </p:sp>
    </p:spTree>
    <p:extLst>
      <p:ext uri="{BB962C8B-B14F-4D97-AF65-F5344CB8AC3E}">
        <p14:creationId xmlns:p14="http://schemas.microsoft.com/office/powerpoint/2010/main" val="27071842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Object-Oriented Programming within Various Development Methodologies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334" y="1690688"/>
            <a:ext cx="8147331" cy="4888399"/>
          </a:xfrm>
          <a:prstGeom prst="rect">
            <a:avLst/>
          </a:prstGeom>
        </p:spPr>
      </p:pic>
      <p:sp>
        <p:nvSpPr>
          <p:cNvPr id="11" name="Arrow: Down 10"/>
          <p:cNvSpPr/>
          <p:nvPr/>
        </p:nvSpPr>
        <p:spPr>
          <a:xfrm>
            <a:off x="4653422" y="199705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Arrow: Down 11"/>
          <p:cNvSpPr/>
          <p:nvPr/>
        </p:nvSpPr>
        <p:spPr>
          <a:xfrm>
            <a:off x="5508411" y="1997052"/>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Arrow: Down 12"/>
          <p:cNvSpPr/>
          <p:nvPr/>
        </p:nvSpPr>
        <p:spPr>
          <a:xfrm>
            <a:off x="6363400" y="1997051"/>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Down 13"/>
          <p:cNvSpPr/>
          <p:nvPr/>
        </p:nvSpPr>
        <p:spPr>
          <a:xfrm rot="13859032">
            <a:off x="4277720" y="4545474"/>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Arrow: Down 14"/>
          <p:cNvSpPr/>
          <p:nvPr/>
        </p:nvSpPr>
        <p:spPr>
          <a:xfrm rot="13859032">
            <a:off x="6080687" y="4545476"/>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Down 15"/>
          <p:cNvSpPr/>
          <p:nvPr/>
        </p:nvSpPr>
        <p:spPr>
          <a:xfrm rot="13859032">
            <a:off x="7861032" y="454547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7706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500" fill="hold"/>
                                        <p:tgtEl>
                                          <p:spTgt spid="14"/>
                                        </p:tgtEl>
                                        <p:attrNameLst>
                                          <p:attrName>ppt_w</p:attrName>
                                        </p:attrNameLst>
                                      </p:cBhvr>
                                      <p:tavLst>
                                        <p:tav tm="0">
                                          <p:val>
                                            <p:fltVal val="0"/>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animEffect transition="in" filter="fade">
                                      <p:cBhvr>
                                        <p:cTn id="30" dur="500"/>
                                        <p:tgtEl>
                                          <p:spTgt spid="14"/>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Effect transition="in" filter="fade">
                                      <p:cBhvr>
                                        <p:cTn id="35" dur="500"/>
                                        <p:tgtEl>
                                          <p:spTgt spid="15"/>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500" fill="hold"/>
                                        <p:tgtEl>
                                          <p:spTgt spid="16"/>
                                        </p:tgtEl>
                                        <p:attrNameLst>
                                          <p:attrName>ppt_w</p:attrName>
                                        </p:attrNameLst>
                                      </p:cBhvr>
                                      <p:tavLst>
                                        <p:tav tm="0">
                                          <p:val>
                                            <p:fltVal val="0"/>
                                          </p:val>
                                        </p:tav>
                                        <p:tav tm="100000">
                                          <p:val>
                                            <p:strVal val="#ppt_w"/>
                                          </p:val>
                                        </p:tav>
                                      </p:tavLst>
                                    </p:anim>
                                    <p:anim calcmode="lin" valueType="num">
                                      <p:cBhvr>
                                        <p:cTn id="39" dur="500" fill="hold"/>
                                        <p:tgtEl>
                                          <p:spTgt spid="16"/>
                                        </p:tgtEl>
                                        <p:attrNameLst>
                                          <p:attrName>ppt_h</p:attrName>
                                        </p:attrNameLst>
                                      </p:cBhvr>
                                      <p:tavLst>
                                        <p:tav tm="0">
                                          <p:val>
                                            <p:fltVal val="0"/>
                                          </p:val>
                                        </p:tav>
                                        <p:tav tm="100000">
                                          <p:val>
                                            <p:strVal val="#ppt_h"/>
                                          </p:val>
                                        </p:tav>
                                      </p:tavLst>
                                    </p:anim>
                                    <p:animEffect transition="in" filter="fade">
                                      <p:cBhvr>
                                        <p:cTn id="4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ms.businesswire.com/media/20130805005402/en/377993/5/SAFeBigPicChart.jpg?download=1">
            <a:extLst>
              <a:ext uri="{FF2B5EF4-FFF2-40B4-BE49-F238E27FC236}">
                <a16:creationId xmlns:a16="http://schemas.microsoft.com/office/drawing/2014/main" id="{C6378BA9-E201-48D6-9617-C429158A8F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7350" y="0"/>
            <a:ext cx="88757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43780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5798"/>
            <a:ext cx="10515600" cy="692398"/>
          </a:xfrm>
        </p:spPr>
        <p:txBody>
          <a:bodyPr anchor="ctr">
            <a:normAutofit/>
          </a:bodyPr>
          <a:lstStyle/>
          <a:p>
            <a:r>
              <a:rPr lang="en-US" sz="3200" dirty="0">
                <a:hlinkClick r:id="rId3"/>
              </a:rPr>
              <a:t>Waterfall</a:t>
            </a:r>
            <a:r>
              <a:rPr lang="en-US" sz="3200" dirty="0"/>
              <a:t> vs </a:t>
            </a:r>
            <a:r>
              <a:rPr lang="en-US" sz="3200" dirty="0">
                <a:hlinkClick r:id="rId4"/>
              </a:rPr>
              <a:t>Iterative</a:t>
            </a:r>
            <a:r>
              <a:rPr lang="en-US" sz="3200" dirty="0"/>
              <a:t> vs </a:t>
            </a:r>
            <a:r>
              <a:rPr lang="en-US" sz="3200" dirty="0">
                <a:hlinkClick r:id="rId5"/>
              </a:rPr>
              <a:t>Agile</a:t>
            </a:r>
            <a:r>
              <a:rPr lang="en-US" sz="3200" dirty="0"/>
              <a:t> Testing</a:t>
            </a:r>
          </a:p>
        </p:txBody>
      </p:sp>
      <p:graphicFrame>
        <p:nvGraphicFramePr>
          <p:cNvPr id="4" name="Content Placeholder 3"/>
          <p:cNvGraphicFramePr>
            <a:graphicFrameLocks noGrp="1"/>
          </p:cNvGraphicFramePr>
          <p:nvPr>
            <p:ph idx="1"/>
          </p:nvPr>
        </p:nvGraphicFramePr>
        <p:xfrm>
          <a:off x="838200" y="1038714"/>
          <a:ext cx="10515600" cy="5700649"/>
        </p:xfrm>
        <a:graphic>
          <a:graphicData uri="http://schemas.openxmlformats.org/drawingml/2006/table">
            <a:tbl>
              <a:tblPr firstRow="1" bandRow="1">
                <a:tableStyleId>{5C22544A-7EE6-4342-B048-85BDC9FD1C3A}</a:tableStyleId>
              </a:tblPr>
              <a:tblGrid>
                <a:gridCol w="1358245">
                  <a:extLst>
                    <a:ext uri="{9D8B030D-6E8A-4147-A177-3AD203B41FA5}">
                      <a16:colId xmlns:a16="http://schemas.microsoft.com/office/drawing/2014/main" val="20000"/>
                    </a:ext>
                  </a:extLst>
                </a:gridCol>
                <a:gridCol w="3044858">
                  <a:extLst>
                    <a:ext uri="{9D8B030D-6E8A-4147-A177-3AD203B41FA5}">
                      <a16:colId xmlns:a16="http://schemas.microsoft.com/office/drawing/2014/main" val="20001"/>
                    </a:ext>
                  </a:extLst>
                </a:gridCol>
                <a:gridCol w="3063711">
                  <a:extLst>
                    <a:ext uri="{9D8B030D-6E8A-4147-A177-3AD203B41FA5}">
                      <a16:colId xmlns:a16="http://schemas.microsoft.com/office/drawing/2014/main" val="20002"/>
                    </a:ext>
                  </a:extLst>
                </a:gridCol>
                <a:gridCol w="3048786">
                  <a:extLst>
                    <a:ext uri="{9D8B030D-6E8A-4147-A177-3AD203B41FA5}">
                      <a16:colId xmlns:a16="http://schemas.microsoft.com/office/drawing/2014/main" val="20003"/>
                    </a:ext>
                  </a:extLst>
                </a:gridCol>
              </a:tblGrid>
              <a:tr h="370840">
                <a:tc>
                  <a:txBody>
                    <a:bodyPr/>
                    <a:lstStyle/>
                    <a:p>
                      <a:pPr algn="ctr"/>
                      <a:endParaRPr lang="en-US" dirty="0"/>
                    </a:p>
                  </a:txBody>
                  <a:tcPr/>
                </a:tc>
                <a:tc>
                  <a:txBody>
                    <a:bodyPr/>
                    <a:lstStyle/>
                    <a:p>
                      <a:pPr algn="ctr"/>
                      <a:r>
                        <a:rPr lang="en-US" dirty="0"/>
                        <a:t>Waterfall</a:t>
                      </a:r>
                    </a:p>
                  </a:txBody>
                  <a:tcPr/>
                </a:tc>
                <a:tc>
                  <a:txBody>
                    <a:bodyPr/>
                    <a:lstStyle/>
                    <a:p>
                      <a:pPr algn="ctr"/>
                      <a:r>
                        <a:rPr lang="en-US" dirty="0"/>
                        <a:t>Iterative</a:t>
                      </a:r>
                    </a:p>
                  </a:txBody>
                  <a:tcPr/>
                </a:tc>
                <a:tc>
                  <a:txBody>
                    <a:bodyPr/>
                    <a:lstStyle/>
                    <a:p>
                      <a:pPr algn="ctr"/>
                      <a:r>
                        <a:rPr lang="en-US" dirty="0"/>
                        <a:t>Agile</a:t>
                      </a:r>
                    </a:p>
                  </a:txBody>
                  <a:tcPr/>
                </a:tc>
                <a:extLst>
                  <a:ext uri="{0D108BD9-81ED-4DB2-BD59-A6C34878D82A}">
                    <a16:rowId xmlns:a16="http://schemas.microsoft.com/office/drawing/2014/main" val="10000"/>
                  </a:ext>
                </a:extLst>
              </a:tr>
              <a:tr h="370840">
                <a:tc>
                  <a:txBody>
                    <a:bodyPr/>
                    <a:lstStyle/>
                    <a:p>
                      <a:r>
                        <a:rPr lang="en-US" sz="1600" dirty="0">
                          <a:latin typeface="+mn-lt"/>
                        </a:rPr>
                        <a:t>References</a:t>
                      </a:r>
                    </a:p>
                  </a:txBody>
                  <a:tcPr/>
                </a:tc>
                <a:tc>
                  <a:txBody>
                    <a:bodyPr/>
                    <a:lstStyle/>
                    <a:p>
                      <a:r>
                        <a:rPr lang="en-US" sz="1600" kern="1200" dirty="0">
                          <a:solidFill>
                            <a:schemeClr val="dk1"/>
                          </a:solidFill>
                          <a:effectLst/>
                          <a:latin typeface="+mn-lt"/>
                          <a:ea typeface="+mn-ea"/>
                          <a:cs typeface="+mn-cs"/>
                        </a:rPr>
                        <a:t>United States Department of Defense: </a:t>
                      </a:r>
                      <a:r>
                        <a:rPr lang="en-US" sz="1600" u="sng" kern="1200" dirty="0">
                          <a:solidFill>
                            <a:schemeClr val="dk1"/>
                          </a:solidFill>
                          <a:effectLst/>
                          <a:latin typeface="+mn-lt"/>
                          <a:ea typeface="+mn-ea"/>
                          <a:cs typeface="+mn-cs"/>
                          <a:hlinkClick r:id="rId6"/>
                        </a:rPr>
                        <a:t>DOD-STD-2167A</a:t>
                      </a:r>
                      <a:r>
                        <a:rPr lang="en-US" sz="1600" kern="1200" dirty="0">
                          <a:solidFill>
                            <a:schemeClr val="dk1"/>
                          </a:solidFill>
                          <a:effectLst/>
                          <a:latin typeface="+mn-lt"/>
                          <a:ea typeface="+mn-ea"/>
                          <a:cs typeface="+mn-cs"/>
                        </a:rPr>
                        <a:t> (1985)</a:t>
                      </a:r>
                      <a:endParaRPr lang="en-US" sz="1600" dirty="0">
                        <a:latin typeface="+mn-lt"/>
                      </a:endParaRPr>
                    </a:p>
                  </a:txBody>
                  <a:tcPr/>
                </a:tc>
                <a:tc>
                  <a:txBody>
                    <a:bodyPr/>
                    <a:lstStyle/>
                    <a:p>
                      <a:r>
                        <a:rPr lang="en-US" sz="1600" u="sng" kern="1200" dirty="0">
                          <a:solidFill>
                            <a:schemeClr val="dk1"/>
                          </a:solidFill>
                          <a:effectLst/>
                          <a:latin typeface="+mn-lt"/>
                          <a:ea typeface="+mn-ea"/>
                          <a:cs typeface="+mn-cs"/>
                          <a:hlinkClick r:id="rId7" tooltip="Rational Unified Process"/>
                        </a:rPr>
                        <a:t>Rational Unified Process</a:t>
                      </a:r>
                      <a:r>
                        <a:rPr lang="en-US" sz="1600" kern="1200" dirty="0">
                          <a:solidFill>
                            <a:schemeClr val="dk1"/>
                          </a:solidFill>
                          <a:effectLst/>
                          <a:latin typeface="+mn-lt"/>
                          <a:ea typeface="+mn-ea"/>
                          <a:cs typeface="+mn-cs"/>
                        </a:rPr>
                        <a:t> (RUP) </a:t>
                      </a:r>
                    </a:p>
                    <a:p>
                      <a:r>
                        <a:rPr lang="en-US" sz="1600" u="sng" kern="1200" dirty="0">
                          <a:solidFill>
                            <a:schemeClr val="dk1"/>
                          </a:solidFill>
                          <a:effectLst/>
                          <a:latin typeface="+mn-lt"/>
                          <a:ea typeface="+mn-ea"/>
                          <a:cs typeface="+mn-cs"/>
                          <a:hlinkClick r:id="rId8" tooltip="Open Unified Process"/>
                        </a:rPr>
                        <a:t>Open Unified Process</a:t>
                      </a:r>
                      <a:r>
                        <a:rPr lang="en-US" sz="1600" kern="1200" dirty="0">
                          <a:solidFill>
                            <a:schemeClr val="dk1"/>
                          </a:solidFill>
                          <a:effectLst/>
                          <a:latin typeface="+mn-lt"/>
                          <a:ea typeface="+mn-ea"/>
                          <a:cs typeface="+mn-cs"/>
                        </a:rPr>
                        <a:t> </a:t>
                      </a:r>
                      <a:endParaRPr lang="en-US" sz="1600" dirty="0">
                        <a:latin typeface="+mn-lt"/>
                      </a:endParaRPr>
                    </a:p>
                  </a:txBody>
                  <a:tcPr/>
                </a:tc>
                <a:tc>
                  <a:txBody>
                    <a:bodyPr/>
                    <a:lstStyle/>
                    <a:p>
                      <a:r>
                        <a:rPr lang="en-US" sz="1600" u="sng" kern="1200" dirty="0">
                          <a:solidFill>
                            <a:schemeClr val="dk1"/>
                          </a:solidFill>
                          <a:effectLst/>
                          <a:latin typeface="+mn-lt"/>
                          <a:ea typeface="+mn-ea"/>
                          <a:cs typeface="+mn-cs"/>
                          <a:hlinkClick r:id="rId9" tooltip="Scrum (development)"/>
                        </a:rPr>
                        <a:t>Scrum</a:t>
                      </a:r>
                      <a:endParaRPr lang="en-US" sz="1600" u="sng" kern="1200" dirty="0">
                        <a:solidFill>
                          <a:schemeClr val="dk1"/>
                        </a:solidFill>
                        <a:effectLst/>
                        <a:latin typeface="+mn-lt"/>
                        <a:ea typeface="+mn-ea"/>
                        <a:cs typeface="+mn-cs"/>
                      </a:endParaRPr>
                    </a:p>
                    <a:p>
                      <a:r>
                        <a:rPr lang="en-US" sz="1600" kern="1200" dirty="0">
                          <a:solidFill>
                            <a:schemeClr val="dk1"/>
                          </a:solidFill>
                          <a:effectLst/>
                          <a:latin typeface="+mn-lt"/>
                          <a:ea typeface="+mn-ea"/>
                          <a:cs typeface="+mn-cs"/>
                          <a:hlinkClick r:id="rId10"/>
                        </a:rPr>
                        <a:t>Kanban</a:t>
                      </a:r>
                      <a:endParaRPr lang="en-US" sz="1600" kern="1200" dirty="0">
                        <a:solidFill>
                          <a:schemeClr val="dk1"/>
                        </a:solidFill>
                        <a:effectLst/>
                        <a:latin typeface="+mn-lt"/>
                        <a:ea typeface="+mn-ea"/>
                        <a:cs typeface="+mn-cs"/>
                      </a:endParaRPr>
                    </a:p>
                    <a:p>
                      <a:r>
                        <a:rPr lang="en-US" sz="1600" u="sng" kern="1200" dirty="0">
                          <a:solidFill>
                            <a:schemeClr val="dk1"/>
                          </a:solidFill>
                          <a:effectLst/>
                          <a:latin typeface="+mn-lt"/>
                          <a:ea typeface="+mn-ea"/>
                          <a:cs typeface="+mn-cs"/>
                          <a:hlinkClick r:id="rId11"/>
                        </a:rPr>
                        <a:t>Scaled Agile Framework (SAFe)</a:t>
                      </a:r>
                      <a:endParaRPr lang="en-US" sz="1600" dirty="0">
                        <a:latin typeface="+mn-lt"/>
                      </a:endParaRPr>
                    </a:p>
                  </a:txBody>
                  <a:tcPr/>
                </a:tc>
                <a:extLst>
                  <a:ext uri="{0D108BD9-81ED-4DB2-BD59-A6C34878D82A}">
                    <a16:rowId xmlns:a16="http://schemas.microsoft.com/office/drawing/2014/main" val="10001"/>
                  </a:ext>
                </a:extLst>
              </a:tr>
              <a:tr h="370840">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Priorities</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Planning and predictability</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Architecture, modeling, and efficiency</a:t>
                      </a:r>
                      <a:r>
                        <a:rPr lang="en-US" sz="1600" baseline="0" dirty="0">
                          <a:effectLst/>
                          <a:latin typeface="+mn-lt"/>
                          <a:ea typeface="Calibri" panose="020F0502020204030204" pitchFamily="34" charset="0"/>
                          <a:cs typeface="Times New Roman" panose="02020603050405020304" pitchFamily="18" charset="0"/>
                        </a:rPr>
                        <a:t> through </a:t>
                      </a:r>
                      <a:r>
                        <a:rPr lang="en-US" sz="1600" dirty="0">
                          <a:effectLst/>
                          <a:latin typeface="+mn-lt"/>
                          <a:ea typeface="Calibri" panose="020F0502020204030204" pitchFamily="34" charset="0"/>
                          <a:cs typeface="Times New Roman" panose="02020603050405020304" pitchFamily="18" charset="0"/>
                        </a:rPr>
                        <a:t>early detection &amp; fixing of issues</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Responsiveness</a:t>
                      </a:r>
                      <a:r>
                        <a:rPr lang="en-US" sz="1600" baseline="0" dirty="0">
                          <a:effectLst/>
                          <a:latin typeface="+mn-lt"/>
                          <a:ea typeface="Calibri" panose="020F0502020204030204" pitchFamily="34" charset="0"/>
                          <a:cs typeface="Times New Roman" panose="02020603050405020304" pitchFamily="18" charset="0"/>
                        </a:rPr>
                        <a:t> to feedback, e</a:t>
                      </a:r>
                      <a:r>
                        <a:rPr lang="en-US" sz="16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600" baseline="0" dirty="0">
                          <a:effectLst/>
                          <a:latin typeface="+mn-lt"/>
                          <a:ea typeface="Calibri" panose="020F0502020204030204" pitchFamily="34" charset="0"/>
                          <a:cs typeface="Times New Roman" panose="02020603050405020304" pitchFamily="18" charset="0"/>
                        </a:rPr>
                        <a:t> issues</a:t>
                      </a:r>
                      <a:endParaRPr lang="en-US" sz="1600" dirty="0">
                        <a:effectLst/>
                        <a:latin typeface="+mn-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370840">
                <a:tc>
                  <a:txBody>
                    <a:bodyPr/>
                    <a:lstStyle/>
                    <a:p>
                      <a:r>
                        <a:rPr lang="en-US" sz="1600" dirty="0"/>
                        <a:t>Principles</a:t>
                      </a:r>
                    </a:p>
                  </a:txBody>
                  <a:tcPr marL="68580" marR="68580" marT="0" marB="0"/>
                </a:tc>
                <a:tc>
                  <a:txBody>
                    <a:bodyPr/>
                    <a:lstStyle/>
                    <a:p>
                      <a:r>
                        <a:rPr lang="en-US" sz="1600" kern="1200" dirty="0">
                          <a:solidFill>
                            <a:schemeClr val="dk1"/>
                          </a:solidFill>
                          <a:effectLst/>
                          <a:latin typeface="+mn-lt"/>
                          <a:ea typeface="+mn-ea"/>
                          <a:cs typeface="+mn-cs"/>
                        </a:rPr>
                        <a:t>Execute phases sequentially: </a:t>
                      </a:r>
                    </a:p>
                    <a:p>
                      <a:pPr marL="342900" indent="-342900">
                        <a:buFont typeface="+mj-lt"/>
                        <a:buAutoNum type="arabicPeriod"/>
                      </a:pPr>
                      <a:r>
                        <a:rPr lang="en-US" sz="1600" kern="1200" dirty="0">
                          <a:solidFill>
                            <a:schemeClr val="dk1"/>
                          </a:solidFill>
                          <a:effectLst/>
                          <a:latin typeface="+mn-lt"/>
                          <a:ea typeface="+mn-ea"/>
                          <a:cs typeface="+mn-cs"/>
                        </a:rPr>
                        <a:t>Requirements </a:t>
                      </a:r>
                    </a:p>
                    <a:p>
                      <a:pPr marL="342900" indent="-342900">
                        <a:buFont typeface="+mj-lt"/>
                        <a:buAutoNum type="arabicPeriod"/>
                      </a:pPr>
                      <a:r>
                        <a:rPr lang="en-US" sz="1600" kern="1200" dirty="0">
                          <a:solidFill>
                            <a:schemeClr val="dk1"/>
                          </a:solidFill>
                          <a:effectLst/>
                          <a:latin typeface="+mn-lt"/>
                          <a:ea typeface="+mn-ea"/>
                          <a:cs typeface="+mn-cs"/>
                        </a:rPr>
                        <a:t>Analysis </a:t>
                      </a:r>
                    </a:p>
                    <a:p>
                      <a:pPr marL="342900" indent="-342900">
                        <a:buFont typeface="+mj-lt"/>
                        <a:buAutoNum type="arabicPeriod"/>
                      </a:pPr>
                      <a:r>
                        <a:rPr lang="en-US" sz="1600" kern="1200" dirty="0">
                          <a:solidFill>
                            <a:schemeClr val="dk1"/>
                          </a:solidFill>
                          <a:effectLst/>
                          <a:latin typeface="+mn-lt"/>
                          <a:ea typeface="+mn-ea"/>
                          <a:cs typeface="+mn-cs"/>
                        </a:rPr>
                        <a:t>Design </a:t>
                      </a:r>
                    </a:p>
                    <a:p>
                      <a:pPr marL="342900" indent="-342900">
                        <a:buFont typeface="+mj-lt"/>
                        <a:buAutoNum type="arabicPeriod"/>
                      </a:pPr>
                      <a:r>
                        <a:rPr lang="en-US" sz="1600" kern="1200" dirty="0">
                          <a:solidFill>
                            <a:schemeClr val="dk1"/>
                          </a:solidFill>
                          <a:effectLst/>
                          <a:latin typeface="+mn-lt"/>
                          <a:ea typeface="+mn-ea"/>
                          <a:cs typeface="+mn-cs"/>
                        </a:rPr>
                        <a:t>Coding </a:t>
                      </a:r>
                    </a:p>
                    <a:p>
                      <a:pPr marL="342900" indent="-342900">
                        <a:buFont typeface="+mj-lt"/>
                        <a:buAutoNum type="arabicPeriod"/>
                      </a:pPr>
                      <a:r>
                        <a:rPr lang="en-US" sz="1600" kern="1200" dirty="0">
                          <a:solidFill>
                            <a:schemeClr val="dk1"/>
                          </a:solidFill>
                          <a:effectLst/>
                          <a:latin typeface="+mn-lt"/>
                          <a:ea typeface="+mn-ea"/>
                          <a:cs typeface="+mn-cs"/>
                        </a:rPr>
                        <a:t>Testing </a:t>
                      </a:r>
                    </a:p>
                    <a:p>
                      <a:pPr marL="342900" indent="-342900">
                        <a:buFont typeface="+mj-lt"/>
                        <a:buAutoNum type="arabicPeriod"/>
                      </a:pPr>
                      <a:r>
                        <a:rPr lang="en-US" sz="1600" kern="1200" dirty="0">
                          <a:solidFill>
                            <a:schemeClr val="dk1"/>
                          </a:solidFill>
                          <a:effectLst/>
                          <a:latin typeface="+mn-lt"/>
                          <a:ea typeface="+mn-ea"/>
                          <a:cs typeface="+mn-cs"/>
                        </a:rPr>
                        <a:t>and Operations </a:t>
                      </a:r>
                    </a:p>
                    <a:p>
                      <a:pPr>
                        <a:spcBef>
                          <a:spcPts val="600"/>
                        </a:spcBef>
                      </a:pPr>
                      <a:r>
                        <a:rPr lang="en-US" sz="1600" kern="1200" dirty="0">
                          <a:solidFill>
                            <a:schemeClr val="dk1"/>
                          </a:solidFill>
                          <a:effectLst/>
                          <a:latin typeface="+mn-lt"/>
                          <a:ea typeface="+mn-ea"/>
                          <a:cs typeface="+mn-cs"/>
                        </a:rPr>
                        <a:t>Define and commit to Scope, Cost, and Timeline “early” </a:t>
                      </a:r>
                    </a:p>
                    <a:p>
                      <a:pPr>
                        <a:spcBef>
                          <a:spcPts val="600"/>
                        </a:spcBef>
                      </a:pPr>
                      <a:r>
                        <a:rPr lang="en-US" sz="1600" kern="1200" dirty="0">
                          <a:solidFill>
                            <a:schemeClr val="dk1"/>
                          </a:solidFill>
                          <a:effectLst/>
                          <a:latin typeface="+mn-lt"/>
                          <a:ea typeface="+mn-ea"/>
                          <a:cs typeface="+mn-cs"/>
                        </a:rPr>
                        <a:t>Implement strict Change Control</a:t>
                      </a:r>
                    </a:p>
                  </a:txBody>
                  <a:tcPr marL="68580" marR="68580" marT="0" marB="0"/>
                </a:tc>
                <a:tc>
                  <a:txBody>
                    <a:bodyPr/>
                    <a:lstStyle/>
                    <a:p>
                      <a:pPr>
                        <a:spcBef>
                          <a:spcPts val="600"/>
                        </a:spcBef>
                      </a:pPr>
                      <a:r>
                        <a:rPr lang="en-US" sz="1600" dirty="0"/>
                        <a:t>Develop and test iteratively</a:t>
                      </a:r>
                    </a:p>
                    <a:p>
                      <a:pPr>
                        <a:spcBef>
                          <a:spcPts val="600"/>
                        </a:spcBef>
                      </a:pPr>
                      <a:r>
                        <a:rPr lang="en-US" sz="1600" dirty="0"/>
                        <a:t>Manage requirements</a:t>
                      </a:r>
                    </a:p>
                    <a:p>
                      <a:pPr>
                        <a:spcBef>
                          <a:spcPts val="600"/>
                        </a:spcBef>
                      </a:pPr>
                      <a:r>
                        <a:rPr lang="en-US" sz="1600" dirty="0"/>
                        <a:t>Use components</a:t>
                      </a:r>
                    </a:p>
                    <a:p>
                      <a:pPr>
                        <a:spcBef>
                          <a:spcPts val="600"/>
                        </a:spcBef>
                      </a:pPr>
                      <a:r>
                        <a:rPr lang="en-US" sz="1600" dirty="0"/>
                        <a:t>Model visually</a:t>
                      </a:r>
                    </a:p>
                    <a:p>
                      <a:pPr>
                        <a:spcBef>
                          <a:spcPts val="600"/>
                        </a:spcBef>
                      </a:pPr>
                      <a:r>
                        <a:rPr lang="en-US" sz="1600" dirty="0"/>
                        <a:t>Verify quality</a:t>
                      </a:r>
                    </a:p>
                    <a:p>
                      <a:pPr>
                        <a:spcBef>
                          <a:spcPts val="600"/>
                        </a:spcBef>
                      </a:pPr>
                      <a:r>
                        <a:rPr lang="en-US" sz="1600" dirty="0"/>
                        <a:t>Control changes</a:t>
                      </a:r>
                    </a:p>
                    <a:p>
                      <a:endParaRPr lang="en-US" sz="1600" dirty="0"/>
                    </a:p>
                  </a:txBody>
                  <a:tcPr marL="68580" marR="68580" marT="0" marB="0"/>
                </a:tc>
                <a:tc>
                  <a:txBody>
                    <a:bodyPr/>
                    <a:lstStyle/>
                    <a:p>
                      <a:pPr>
                        <a:spcBef>
                          <a:spcPts val="400"/>
                        </a:spcBef>
                      </a:pPr>
                      <a:r>
                        <a:rPr lang="en-US" sz="16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Capture lightweight near</a:t>
                      </a:r>
                      <a:r>
                        <a:rPr lang="en-US" sz="1600" baseline="0" dirty="0"/>
                        <a:t> term</a:t>
                      </a:r>
                      <a:r>
                        <a:rPr lang="en-US" sz="1600" dirty="0"/>
                        <a:t> requirements </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Empower teams</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Allow requirements to evolve but maintain fixed timelines</a:t>
                      </a:r>
                    </a:p>
                    <a:p>
                      <a:pPr>
                        <a:spcBef>
                          <a:spcPts val="400"/>
                        </a:spcBef>
                      </a:pPr>
                      <a:r>
                        <a:rPr lang="en-US" sz="1600" dirty="0"/>
                        <a:t>Apply engineering</a:t>
                      </a:r>
                      <a:r>
                        <a:rPr lang="en-US" sz="1600" baseline="0" dirty="0"/>
                        <a:t> practices and </a:t>
                      </a:r>
                      <a:r>
                        <a:rPr lang="en-US" sz="1600" dirty="0"/>
                        <a:t>systems thinking (e.g. TDD)</a:t>
                      </a:r>
                    </a:p>
                    <a:p>
                      <a:pPr>
                        <a:spcBef>
                          <a:spcPts val="400"/>
                        </a:spcBef>
                      </a:pPr>
                      <a:r>
                        <a:rPr lang="en-US" sz="1600" dirty="0"/>
                        <a:t>Integrate early user feedback into remaining plan </a:t>
                      </a:r>
                    </a:p>
                    <a:p>
                      <a:pPr>
                        <a:spcBef>
                          <a:spcPts val="400"/>
                        </a:spcBef>
                      </a:pPr>
                      <a:r>
                        <a:rPr lang="en-US" sz="1600" dirty="0"/>
                        <a:t>Maintain a collaborative approach between all stakeholders</a:t>
                      </a:r>
                    </a:p>
                  </a:txBody>
                  <a:tcPr marL="68580" marR="68580" marT="0" marB="0"/>
                </a:tc>
                <a:extLst>
                  <a:ext uri="{0D108BD9-81ED-4DB2-BD59-A6C34878D82A}">
                    <a16:rowId xmlns:a16="http://schemas.microsoft.com/office/drawing/2014/main" val="10003"/>
                  </a:ext>
                </a:extLst>
              </a:tr>
            </a:tbl>
          </a:graphicData>
        </a:graphic>
      </p:graphicFrame>
      <p:sp>
        <p:nvSpPr>
          <p:cNvPr id="3" name="Rectangle 2"/>
          <p:cNvSpPr/>
          <p:nvPr/>
        </p:nvSpPr>
        <p:spPr>
          <a:xfrm>
            <a:off x="2216888" y="4502888"/>
            <a:ext cx="3003698" cy="24986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5261344" y="3289005"/>
            <a:ext cx="3003698" cy="24986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307572" y="3289005"/>
            <a:ext cx="3003698" cy="474921"/>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216888" y="5626904"/>
            <a:ext cx="3003698" cy="249865"/>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261344" y="4889713"/>
            <a:ext cx="3003698" cy="249865"/>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307572" y="5199829"/>
            <a:ext cx="3003698" cy="1025534"/>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5392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include:</a:t>
            </a:r>
          </a:p>
          <a:p>
            <a:r>
              <a:rPr lang="en-US" sz="2000" u="sng" dirty="0"/>
              <a:t>Unit Testing</a:t>
            </a:r>
            <a:r>
              <a:rPr lang="en-US" sz="2000" dirty="0"/>
              <a:t>: developer testing  their own code</a:t>
            </a:r>
          </a:p>
          <a:p>
            <a:r>
              <a:rPr lang="en-US" sz="2000" u="sng" dirty="0"/>
              <a:t>Integration Testing:</a:t>
            </a:r>
            <a:r>
              <a:rPr lang="en-US" sz="2000" dirty="0"/>
              <a:t> development team testing their full code</a:t>
            </a:r>
          </a:p>
          <a:p>
            <a:r>
              <a:rPr lang="en-US" sz="2000" u="sng" dirty="0"/>
              <a:t>System Testing</a:t>
            </a:r>
            <a:r>
              <a:rPr lang="en-US" sz="2000" dirty="0"/>
              <a:t>: multiple development teams testing a full system or systems</a:t>
            </a:r>
          </a:p>
          <a:p>
            <a:r>
              <a:rPr lang="en-US" sz="2000" u="sng" dirty="0"/>
              <a:t>Performance Testing</a:t>
            </a:r>
            <a:r>
              <a:rPr lang="en-US" sz="2000" dirty="0"/>
              <a:t>: testing performance at the Unit, Integration, and/or System level</a:t>
            </a:r>
          </a:p>
          <a:p>
            <a:pPr marL="0" indent="0">
              <a:buNone/>
            </a:pPr>
            <a:endParaRPr lang="en-US" sz="2000" dirty="0"/>
          </a:p>
          <a:p>
            <a:r>
              <a:rPr lang="en-US" sz="2000" u="sng" dirty="0"/>
              <a:t>Manual Testing</a:t>
            </a:r>
            <a:r>
              <a:rPr lang="en-US" sz="2000" dirty="0"/>
              <a:t>: a person using the application often running test scenarios</a:t>
            </a:r>
          </a:p>
          <a:p>
            <a:r>
              <a:rPr lang="en-US" sz="2000" u="sng" dirty="0"/>
              <a:t>Automated Testing</a:t>
            </a:r>
            <a:r>
              <a:rPr lang="en-US" sz="2000" dirty="0"/>
              <a:t>: a group of automated tests that run on the application in the Unit, Integration, System, or Performance testing areas</a:t>
            </a:r>
          </a:p>
          <a:p>
            <a:pPr lvl="1"/>
            <a:r>
              <a:rPr lang="en-US" sz="1600" dirty="0"/>
              <a:t>UI Automated Testing attempts to exercise the application be reproducing user events (key &amp; mouse events)</a:t>
            </a:r>
          </a:p>
          <a:p>
            <a:pPr lvl="1"/>
            <a:r>
              <a:rPr lang="en-US" sz="1600" dirty="0"/>
              <a:t>API Automated Testing occurs at the function/method API level (JUnit for example)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7177461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(continued):</a:t>
            </a:r>
          </a:p>
          <a:p>
            <a:r>
              <a:rPr lang="en-US" sz="2000" u="sng" dirty="0"/>
              <a:t>Verification</a:t>
            </a:r>
            <a:r>
              <a:rPr lang="en-US" sz="2000" dirty="0"/>
              <a:t>: does the application perform as expected</a:t>
            </a:r>
          </a:p>
          <a:p>
            <a:r>
              <a:rPr lang="en-US" sz="2000" u="sng" dirty="0"/>
              <a:t>Validation</a:t>
            </a:r>
            <a:r>
              <a:rPr lang="en-US" sz="2000" dirty="0"/>
              <a:t>: does the application provide the business benefit that was expected</a:t>
            </a:r>
          </a:p>
          <a:p>
            <a:r>
              <a:rPr lang="en-US" sz="2000" u="sng" dirty="0"/>
              <a:t>Behavioral Testing</a:t>
            </a:r>
            <a:r>
              <a:rPr lang="en-US" sz="2000" dirty="0"/>
              <a:t>: verifying that the correct functions were called with the correct parameters</a:t>
            </a:r>
          </a:p>
          <a:p>
            <a:r>
              <a:rPr lang="en-US" sz="2000" u="sng" dirty="0"/>
              <a:t>State Testing</a:t>
            </a:r>
            <a:r>
              <a:rPr lang="en-US" sz="2000" dirty="0"/>
              <a:t>: focuses on the results of those calls </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1352187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346873"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Automated testing has become a more important part of  effective software testing. The pros of Automated Testing include:</a:t>
            </a:r>
          </a:p>
          <a:p>
            <a:r>
              <a:rPr lang="en-US" sz="2000" dirty="0"/>
              <a:t>Repeatable tests that are quick to run and can support Iterative and Agile development</a:t>
            </a:r>
          </a:p>
          <a:p>
            <a:r>
              <a:rPr lang="en-US" sz="2000" dirty="0"/>
              <a:t>Very effective in validating environments and doing “smoke tests” to make sure a new build meets a minimal set of requirements</a:t>
            </a:r>
          </a:p>
          <a:p>
            <a:r>
              <a:rPr lang="en-US" sz="2000" dirty="0"/>
              <a:t>Supports Performance Testing very effectively</a:t>
            </a:r>
          </a:p>
          <a:p>
            <a:r>
              <a:rPr lang="en-US" sz="2000" dirty="0"/>
              <a:t>Very inexpensive and quick to repeat testing and validate fixes</a:t>
            </a:r>
          </a:p>
          <a:p>
            <a:r>
              <a:rPr lang="en-US" sz="2000" dirty="0"/>
              <a:t>Various implications include UI, API, and Unit automation tests… each has a very different set of pros and cons</a:t>
            </a:r>
          </a:p>
          <a:p>
            <a:endParaRPr lang="en-US" sz="2000" dirty="0"/>
          </a:p>
          <a:p>
            <a:endParaRPr lang="en-US" sz="2000" dirty="0"/>
          </a:p>
          <a:p>
            <a:endParaRPr lang="en-US" sz="2000" dirty="0"/>
          </a:p>
          <a:p>
            <a:endParaRPr lang="en-US" sz="2000" dirty="0"/>
          </a:p>
          <a:p>
            <a:pPr marL="0" indent="0">
              <a:buNone/>
            </a:pPr>
            <a:endParaRPr lang="en-US" sz="2000" dirty="0"/>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22295884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749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Some of  the benefits of Automated Testing have been oversold. Some of the challenges include:</a:t>
            </a:r>
          </a:p>
          <a:p>
            <a:r>
              <a:rPr lang="en-US" sz="2000" dirty="0"/>
              <a:t>Developers rarely can come up with scenarios in scripts that they would not already have tested in their normal unit testing… they often don’t know what they don’t know </a:t>
            </a:r>
          </a:p>
          <a:p>
            <a:r>
              <a:rPr lang="en-US" sz="2000" dirty="0"/>
              <a:t>UI focused Automated Testing (key &amp; mouse events) are often challenging and create/</a:t>
            </a:r>
            <a:r>
              <a:rPr lang="en-US" sz="2000" u="sng" dirty="0"/>
              <a:t>maintain</a:t>
            </a:r>
            <a:r>
              <a:rPr lang="en-US" sz="2000" dirty="0"/>
              <a:t> a great number of false-positives</a:t>
            </a:r>
          </a:p>
          <a:p>
            <a:r>
              <a:rPr lang="en-US" sz="2000" dirty="0"/>
              <a:t>API Level Automated Testing (i.e. REST) scripts are often more useful and easier to maintain</a:t>
            </a:r>
          </a:p>
          <a:p>
            <a:r>
              <a:rPr lang="en-US" sz="2000" dirty="0"/>
              <a:t>Environmental verification, API, and finally UI Automated testing is generally the best order to show value quickly with Automated Testing</a:t>
            </a:r>
          </a:p>
          <a:p>
            <a:r>
              <a:rPr lang="en-US" sz="2000" dirty="0"/>
              <a:t>Automated Testing investment is often not prioritized or tracked so it is difficult to know its effectiveness</a:t>
            </a:r>
          </a:p>
          <a:p>
            <a:r>
              <a:rPr lang="en-US" sz="2000" dirty="0"/>
              <a:t>Scripts can be expensive to develop and maintain</a:t>
            </a:r>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104469166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Unit Testing Example: JUnit</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6558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JUnit </a:t>
            </a:r>
            <a:r>
              <a:rPr lang="en-US" sz="2000" dirty="0">
                <a:hlinkClick r:id="rId3"/>
              </a:rPr>
              <a:t>[link]</a:t>
            </a:r>
            <a:r>
              <a:rPr lang="en-US" sz="2000" dirty="0"/>
              <a:t> is a Automated Testing framework focused on developing and running Unit test for Java applications. JUnit:</a:t>
            </a:r>
          </a:p>
          <a:p>
            <a:r>
              <a:rPr lang="en-US" sz="2000" dirty="0"/>
              <a:t>Is a Java opensource extension</a:t>
            </a:r>
          </a:p>
          <a:p>
            <a:r>
              <a:rPr lang="en-US" sz="2000" dirty="0"/>
              <a:t>Provides annotations to identify test methods.</a:t>
            </a:r>
          </a:p>
          <a:p>
            <a:r>
              <a:rPr lang="en-US" sz="2000" dirty="0"/>
              <a:t>Provides assertions for testing expected results.</a:t>
            </a:r>
          </a:p>
          <a:p>
            <a:r>
              <a:rPr lang="en-US" sz="2000" dirty="0"/>
              <a:t>Provides test runners for running tests.</a:t>
            </a:r>
          </a:p>
          <a:p>
            <a:r>
              <a:rPr lang="en-US" sz="2000" dirty="0"/>
              <a:t>JUnit tests allow you to write codes faster, which increases quality.</a:t>
            </a:r>
          </a:p>
          <a:p>
            <a:r>
              <a:rPr lang="en-US" sz="2000" dirty="0"/>
              <a:t>JUnit is elegantly simple. It is less complex and takes less time.</a:t>
            </a:r>
          </a:p>
          <a:p>
            <a:r>
              <a:rPr lang="en-US" sz="2000" dirty="0"/>
              <a:t>JUnit tests can be run automatically and they check their own results and provide immediate feedback. There's no need to manually comb through a report of test results</a:t>
            </a:r>
          </a:p>
        </p:txBody>
      </p:sp>
      <p:pic>
        <p:nvPicPr>
          <p:cNvPr id="8" name="Picture 7"/>
          <p:cNvPicPr>
            <a:picLocks noChangeAspect="1"/>
          </p:cNvPicPr>
          <p:nvPr/>
        </p:nvPicPr>
        <p:blipFill>
          <a:blip r:embed="rId4"/>
          <a:stretch>
            <a:fillRect/>
          </a:stretch>
        </p:blipFill>
        <p:spPr>
          <a:xfrm>
            <a:off x="7814582" y="1525772"/>
            <a:ext cx="4114800" cy="2482445"/>
          </a:xfrm>
          <a:prstGeom prst="rect">
            <a:avLst/>
          </a:prstGeom>
        </p:spPr>
      </p:pic>
    </p:spTree>
    <p:extLst>
      <p:ext uri="{BB962C8B-B14F-4D97-AF65-F5344CB8AC3E}">
        <p14:creationId xmlns:p14="http://schemas.microsoft.com/office/powerpoint/2010/main" val="105477109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Final Thoughts:</a:t>
            </a:r>
            <a:br>
              <a:rPr lang="en-US" sz="4000" dirty="0"/>
            </a:br>
            <a:r>
              <a:rPr lang="en-US" sz="4000" dirty="0"/>
              <a:t>Test-driven Development (TDD)</a:t>
            </a:r>
          </a:p>
        </p:txBody>
      </p:sp>
    </p:spTree>
    <p:extLst>
      <p:ext uri="{BB962C8B-B14F-4D97-AF65-F5344CB8AC3E}">
        <p14:creationId xmlns:p14="http://schemas.microsoft.com/office/powerpoint/2010/main" val="2526265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The Question</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508140"/>
            <a:ext cx="10515600" cy="4522519"/>
          </a:xfrm>
        </p:spPr>
        <p:txBody>
          <a:bodyPr>
            <a:normAutofit/>
          </a:bodyPr>
          <a:lstStyle/>
          <a:p>
            <a:pPr marL="0" indent="0">
              <a:buNone/>
            </a:pPr>
            <a:r>
              <a:rPr lang="en-US" sz="2000" dirty="0"/>
              <a:t>“Professor Pogue, Why don’t you put your videos on YouTube? It works great.” - </a:t>
            </a:r>
            <a:r>
              <a:rPr lang="en-US" sz="2000" i="1" dirty="0"/>
              <a:t>students from Lewis University </a:t>
            </a:r>
          </a:p>
          <a:p>
            <a:pPr marL="0" indent="0">
              <a:buNone/>
            </a:pPr>
            <a:endParaRPr lang="en-US" sz="2000" i="1" dirty="0"/>
          </a:p>
          <a:p>
            <a:pPr marL="0" indent="0">
              <a:buNone/>
            </a:pPr>
            <a:r>
              <a:rPr lang="en-US" sz="2000" dirty="0"/>
              <a:t>The Response: </a:t>
            </a:r>
          </a:p>
          <a:p>
            <a:pPr marL="0" indent="0">
              <a:buNone/>
            </a:pPr>
            <a:r>
              <a:rPr lang="en-US" sz="2000" dirty="0"/>
              <a:t>It makes me uncomfortable that Google and YouTube (and Facebook and Amazon) are all focused on getting more of your attention and I am enabling that by putting my content on YouTube. </a:t>
            </a:r>
          </a:p>
        </p:txBody>
      </p:sp>
    </p:spTree>
    <p:extLst>
      <p:ext uri="{BB962C8B-B14F-4D97-AF65-F5344CB8AC3E}">
        <p14:creationId xmlns:p14="http://schemas.microsoft.com/office/powerpoint/2010/main" val="27851941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a:t>Models</a:t>
            </a:r>
            <a:endParaRPr lang="en-US" sz="3600" dirty="0"/>
          </a:p>
        </p:txBody>
      </p:sp>
      <p:pic>
        <p:nvPicPr>
          <p:cNvPr id="1026" name="Picture 2" descr="Related image">
            <a:extLst>
              <a:ext uri="{FF2B5EF4-FFF2-40B4-BE49-F238E27FC236}">
                <a16:creationId xmlns:a16="http://schemas.microsoft.com/office/drawing/2014/main" id="{2E4672DE-A420-A446-BDBE-26563AA94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468" y="1382251"/>
            <a:ext cx="9549064" cy="4499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434310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329" name="Content Placeholder 7" descr="GoldenTriangle2.pdf"/>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92667" y="963877"/>
            <a:ext cx="6092757" cy="4706654"/>
          </a:xfrm>
          <a:prstGeom prst="rect">
            <a:avLst/>
          </a:prstGeom>
        </p:spPr>
      </p:pic>
      <p:sp>
        <p:nvSpPr>
          <p:cNvPr id="5" name="Title 1">
            <a:extLst>
              <a:ext uri="{FF2B5EF4-FFF2-40B4-BE49-F238E27FC236}">
                <a16:creationId xmlns:a16="http://schemas.microsoft.com/office/drawing/2014/main" id="{EA6F46BC-AE3F-784F-9C93-17B4DFDD96D3}"/>
              </a:ext>
            </a:extLst>
          </p:cNvPr>
          <p:cNvSpPr txBox="1">
            <a:spLocks/>
          </p:cNvSpPr>
          <p:nvPr/>
        </p:nvSpPr>
        <p:spPr>
          <a:xfrm>
            <a:off x="473723" y="963877"/>
            <a:ext cx="3722573" cy="49302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dirty="0">
                <a:solidFill>
                  <a:schemeClr val="accent1"/>
                </a:solidFill>
              </a:rPr>
              <a:t>The </a:t>
            </a:r>
          </a:p>
          <a:p>
            <a:pPr algn="r"/>
            <a:r>
              <a:rPr lang="en-US" dirty="0">
                <a:solidFill>
                  <a:schemeClr val="accent1"/>
                </a:solidFill>
              </a:rPr>
              <a:t>Virtuous Triangle </a:t>
            </a:r>
          </a:p>
        </p:txBody>
      </p:sp>
      <p:sp>
        <p:nvSpPr>
          <p:cNvPr id="6" name="Rectangle 5">
            <a:extLst>
              <a:ext uri="{FF2B5EF4-FFF2-40B4-BE49-F238E27FC236}">
                <a16:creationId xmlns:a16="http://schemas.microsoft.com/office/drawing/2014/main" id="{1568F7F3-8165-8845-94F0-E7224098072E}"/>
              </a:ext>
            </a:extLst>
          </p:cNvPr>
          <p:cNvSpPr/>
          <p:nvPr/>
        </p:nvSpPr>
        <p:spPr>
          <a:xfrm>
            <a:off x="6315048" y="317546"/>
            <a:ext cx="3047993" cy="646331"/>
          </a:xfrm>
          <a:prstGeom prst="rect">
            <a:avLst/>
          </a:prstGeom>
        </p:spPr>
        <p:txBody>
          <a:bodyPr wrap="square">
            <a:spAutoFit/>
          </a:bodyPr>
          <a:lstStyle/>
          <a:p>
            <a:r>
              <a:rPr lang="en-US" u="sng" dirty="0"/>
              <a:t>Hosting Technology</a:t>
            </a:r>
            <a:r>
              <a:rPr lang="en-US" dirty="0"/>
              <a:t>: Cloud &amp; Software as a Service (SaaS)…</a:t>
            </a:r>
            <a:endParaRPr lang="en-US" b="1" dirty="0"/>
          </a:p>
        </p:txBody>
      </p:sp>
      <p:sp>
        <p:nvSpPr>
          <p:cNvPr id="7" name="Rectangle 6">
            <a:extLst>
              <a:ext uri="{FF2B5EF4-FFF2-40B4-BE49-F238E27FC236}">
                <a16:creationId xmlns:a16="http://schemas.microsoft.com/office/drawing/2014/main" id="{7BA0105A-E63C-C942-AC45-E7D5BF335CC9}"/>
              </a:ext>
            </a:extLst>
          </p:cNvPr>
          <p:cNvSpPr/>
          <p:nvPr/>
        </p:nvSpPr>
        <p:spPr>
          <a:xfrm rot="3044438">
            <a:off x="3511113" y="5237115"/>
            <a:ext cx="3151754" cy="1200329"/>
          </a:xfrm>
          <a:prstGeom prst="rect">
            <a:avLst/>
          </a:prstGeom>
        </p:spPr>
        <p:txBody>
          <a:bodyPr wrap="square">
            <a:spAutoFit/>
          </a:bodyPr>
          <a:lstStyle/>
          <a:p>
            <a:r>
              <a:rPr lang="en-US" u="sng" dirty="0"/>
              <a:t>Productivity Technology</a:t>
            </a:r>
            <a:r>
              <a:rPr lang="en-US" dirty="0"/>
              <a:t>: Configuration Management, Source Code Management, Automated Testing…</a:t>
            </a:r>
            <a:endParaRPr lang="en-US" b="1" dirty="0"/>
          </a:p>
        </p:txBody>
      </p:sp>
      <p:sp>
        <p:nvSpPr>
          <p:cNvPr id="8" name="Rectangle 7">
            <a:extLst>
              <a:ext uri="{FF2B5EF4-FFF2-40B4-BE49-F238E27FC236}">
                <a16:creationId xmlns:a16="http://schemas.microsoft.com/office/drawing/2014/main" id="{54DBCF59-8C97-6F47-BDBD-79ADF7A4DA67}"/>
              </a:ext>
            </a:extLst>
          </p:cNvPr>
          <p:cNvSpPr/>
          <p:nvPr/>
        </p:nvSpPr>
        <p:spPr>
          <a:xfrm rot="18320691">
            <a:off x="8942816" y="4664559"/>
            <a:ext cx="3780744" cy="923330"/>
          </a:xfrm>
          <a:prstGeom prst="rect">
            <a:avLst/>
          </a:prstGeom>
        </p:spPr>
        <p:txBody>
          <a:bodyPr wrap="square">
            <a:spAutoFit/>
          </a:bodyPr>
          <a:lstStyle/>
          <a:p>
            <a:r>
              <a:rPr lang="en-US" u="sng" dirty="0"/>
              <a:t>Process</a:t>
            </a:r>
            <a:r>
              <a:rPr lang="en-US" dirty="0"/>
              <a:t>: Agile, Requirements, Project Management, Prioritization, Portfolio Management, Metrics…</a:t>
            </a:r>
          </a:p>
        </p:txBody>
      </p:sp>
      <p:sp>
        <p:nvSpPr>
          <p:cNvPr id="9" name="Rectangle 8">
            <a:extLst>
              <a:ext uri="{FF2B5EF4-FFF2-40B4-BE49-F238E27FC236}">
                <a16:creationId xmlns:a16="http://schemas.microsoft.com/office/drawing/2014/main" id="{A4F62373-A087-8B48-993E-F58F53D066CF}"/>
              </a:ext>
            </a:extLst>
          </p:cNvPr>
          <p:cNvSpPr/>
          <p:nvPr/>
        </p:nvSpPr>
        <p:spPr>
          <a:xfrm>
            <a:off x="577031" y="516835"/>
            <a:ext cx="3047993" cy="923330"/>
          </a:xfrm>
          <a:prstGeom prst="rect">
            <a:avLst/>
          </a:prstGeom>
        </p:spPr>
        <p:txBody>
          <a:bodyPr wrap="square">
            <a:spAutoFit/>
          </a:bodyPr>
          <a:lstStyle/>
          <a:p>
            <a:r>
              <a:rPr lang="en-US" u="sng" dirty="0"/>
              <a:t>People</a:t>
            </a:r>
            <a:r>
              <a:rPr lang="en-US" dirty="0"/>
              <a:t>: Organizations,  Domain Knowledge, Customers, Business Process…</a:t>
            </a:r>
          </a:p>
        </p:txBody>
      </p:sp>
    </p:spTree>
    <p:extLst>
      <p:ext uri="{BB962C8B-B14F-4D97-AF65-F5344CB8AC3E}">
        <p14:creationId xmlns:p14="http://schemas.microsoft.com/office/powerpoint/2010/main" val="1451361442"/>
      </p:ext>
    </p:extLst>
  </p:cSld>
  <p:clrMapOvr>
    <a:masterClrMapping/>
  </p:clrMapOvr>
  <mc:AlternateContent xmlns:mc="http://schemas.openxmlformats.org/markup-compatibility/2006" xmlns:p14="http://schemas.microsoft.com/office/powerpoint/2010/main">
    <mc:Choice Requires="p14">
      <p:transition spd="slow" p14:dur="2000" advTm="190463"/>
    </mc:Choice>
    <mc:Fallback xmlns="">
      <p:transition spd="slow" advTm="1904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11F04CF5-5F5A-194F-A959-149DC8310DCA}"/>
              </a:ext>
            </a:extLst>
          </p:cNvPr>
          <p:cNvSpPr/>
          <p:nvPr/>
        </p:nvSpPr>
        <p:spPr>
          <a:xfrm>
            <a:off x="5717572" y="2666020"/>
            <a:ext cx="2430912" cy="787296"/>
          </a:xfrm>
          <a:prstGeom prst="ellipse">
            <a:avLst/>
          </a:prstGeom>
          <a:solidFill>
            <a:schemeClr val="tx1">
              <a:alpha val="0"/>
            </a:schemeClr>
          </a:solidFill>
          <a:ln w="381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F6CD40F-436D-0348-AE05-BAD1DF80C954}"/>
              </a:ext>
            </a:extLst>
          </p:cNvPr>
          <p:cNvSpPr/>
          <p:nvPr/>
        </p:nvSpPr>
        <p:spPr>
          <a:xfrm>
            <a:off x="4370183" y="5495517"/>
            <a:ext cx="2430912" cy="787296"/>
          </a:xfrm>
          <a:prstGeom prst="ellipse">
            <a:avLst/>
          </a:prstGeom>
          <a:solidFill>
            <a:schemeClr val="tx1">
              <a:alpha val="0"/>
            </a:schemeClr>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995180081"/>
      </p:ext>
    </p:extLst>
  </p:cSld>
  <p:clrMapOvr>
    <a:masterClrMapping/>
  </p:clrMapOvr>
  <mc:AlternateContent xmlns:mc="http://schemas.openxmlformats.org/markup-compatibility/2006" xmlns:p14="http://schemas.microsoft.com/office/powerpoint/2010/main">
    <mc:Choice Requires="p14">
      <p:transition spd="slow" p14:dur="2000" advTm="129005"/>
    </mc:Choice>
    <mc:Fallback xmlns="">
      <p:transition spd="slow" advTm="1290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Verify quality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397141"/>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80673"/>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442545307"/>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Requirements – Waterfall</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2152650" y="1371601"/>
            <a:ext cx="7886700" cy="3391889"/>
          </a:xfrm>
        </p:spPr>
        <p:txBody>
          <a:bodyPr>
            <a:normAutofit/>
          </a:bodyPr>
          <a:lstStyle/>
          <a:p>
            <a:pPr marL="0" indent="0">
              <a:buNone/>
            </a:pPr>
            <a:r>
              <a:rPr lang="en-US" sz="1500" dirty="0"/>
              <a:t>When working in a Waterfall SDLC Requirements are generally:</a:t>
            </a:r>
          </a:p>
          <a:p>
            <a:r>
              <a:rPr lang="en-US" sz="1500" dirty="0"/>
              <a:t>Captured up front (before any design or development)</a:t>
            </a:r>
          </a:p>
          <a:p>
            <a:r>
              <a:rPr lang="en-US" sz="1500" dirty="0"/>
              <a:t>Documented in a variety of formats</a:t>
            </a:r>
          </a:p>
          <a:p>
            <a:r>
              <a:rPr lang="en-US" sz="1500" dirty="0"/>
              <a:t>Verbose</a:t>
            </a:r>
          </a:p>
          <a:p>
            <a:r>
              <a:rPr lang="en-US" sz="1500" dirty="0"/>
              <a:t>Estimated in detail using bottom-up estimating techniques (sometime Function Points)</a:t>
            </a:r>
          </a:p>
          <a:p>
            <a:r>
              <a:rPr lang="en-US" sz="1500" dirty="0"/>
              <a:t>Risk Analysis &amp; Mitigation</a:t>
            </a:r>
          </a:p>
          <a:p>
            <a:r>
              <a:rPr lang="en-US" sz="1500" dirty="0"/>
              <a:t>Signed off on </a:t>
            </a:r>
          </a:p>
          <a:p>
            <a:r>
              <a:rPr lang="en-US" sz="1500" dirty="0"/>
              <a:t>Managed with change requests</a:t>
            </a:r>
          </a:p>
          <a:p>
            <a:pPr marL="0" indent="0">
              <a:buNone/>
            </a:pPr>
            <a:endParaRPr lang="en-US" sz="1500" dirty="0"/>
          </a:p>
          <a:p>
            <a:pPr marL="0" indent="0">
              <a:buNone/>
            </a:pPr>
            <a:endParaRPr lang="en-US" sz="1500" dirty="0"/>
          </a:p>
          <a:p>
            <a:pPr marL="0" indent="0">
              <a:buNone/>
            </a:pPr>
            <a:endParaRPr lang="en-US" sz="1350" dirty="0"/>
          </a:p>
          <a:p>
            <a:endParaRPr lang="en-US" dirty="0"/>
          </a:p>
        </p:txBody>
      </p:sp>
    </p:spTree>
    <p:extLst>
      <p:ext uri="{BB962C8B-B14F-4D97-AF65-F5344CB8AC3E}">
        <p14:creationId xmlns:p14="http://schemas.microsoft.com/office/powerpoint/2010/main" val="2304548948"/>
      </p:ext>
    </p:extLst>
  </p:cSld>
  <p:clrMapOvr>
    <a:masterClrMapping/>
  </p:clrMapOvr>
  <mc:AlternateContent xmlns:mc="http://schemas.openxmlformats.org/markup-compatibility/2006" xmlns:p14="http://schemas.microsoft.com/office/powerpoint/2010/main">
    <mc:Choice Requires="p14">
      <p:transition spd="slow" p14:dur="2000" advTm="38380"/>
    </mc:Choice>
    <mc:Fallback xmlns="">
      <p:transition spd="slow" advTm="38380"/>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Requirements – Iterative (RUP)</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2152650" y="1447801"/>
            <a:ext cx="7886700" cy="3391889"/>
          </a:xfrm>
        </p:spPr>
        <p:txBody>
          <a:bodyPr>
            <a:normAutofit/>
          </a:bodyPr>
          <a:lstStyle/>
          <a:p>
            <a:pPr marL="0" indent="0">
              <a:buNone/>
            </a:pPr>
            <a:r>
              <a:rPr lang="en-US" sz="1500" dirty="0"/>
              <a:t>When working in an Iterative (RUP) SDLC Requirements are generally:</a:t>
            </a:r>
          </a:p>
          <a:p>
            <a:r>
              <a:rPr lang="en-US" sz="1500" dirty="0"/>
              <a:t>Captured primarily up front but updated during design </a:t>
            </a:r>
          </a:p>
          <a:p>
            <a:r>
              <a:rPr lang="en-US" sz="1500" dirty="0"/>
              <a:t>Documented in Use Cases</a:t>
            </a:r>
          </a:p>
          <a:p>
            <a:r>
              <a:rPr lang="en-US" sz="1500" dirty="0"/>
              <a:t>Moderately verbose</a:t>
            </a:r>
          </a:p>
          <a:p>
            <a:r>
              <a:rPr lang="en-US" sz="1500" dirty="0"/>
              <a:t>Estimated using Use Case points </a:t>
            </a:r>
          </a:p>
          <a:p>
            <a:r>
              <a:rPr lang="en-US" sz="1500" dirty="0"/>
              <a:t>Signed off on with an understanding that minor changes are likely</a:t>
            </a:r>
          </a:p>
          <a:p>
            <a:r>
              <a:rPr lang="en-US" sz="1500" dirty="0"/>
              <a:t>Managed with change requests</a:t>
            </a:r>
          </a:p>
          <a:p>
            <a:pPr marL="0" indent="0">
              <a:buNone/>
            </a:pPr>
            <a:endParaRPr lang="en-US" sz="1500" dirty="0"/>
          </a:p>
          <a:p>
            <a:pPr marL="0" indent="0">
              <a:buNone/>
            </a:pPr>
            <a:endParaRPr lang="en-US" sz="1500" dirty="0"/>
          </a:p>
          <a:p>
            <a:pPr marL="0" indent="0">
              <a:buNone/>
            </a:pPr>
            <a:endParaRPr lang="en-US" sz="1350" dirty="0"/>
          </a:p>
          <a:p>
            <a:endParaRPr lang="en-US" dirty="0"/>
          </a:p>
        </p:txBody>
      </p:sp>
    </p:spTree>
    <p:extLst>
      <p:ext uri="{BB962C8B-B14F-4D97-AF65-F5344CB8AC3E}">
        <p14:creationId xmlns:p14="http://schemas.microsoft.com/office/powerpoint/2010/main" val="1189285140"/>
      </p:ext>
    </p:extLst>
  </p:cSld>
  <p:clrMapOvr>
    <a:masterClrMapping/>
  </p:clrMapOvr>
  <mc:AlternateContent xmlns:mc="http://schemas.openxmlformats.org/markup-compatibility/2006" xmlns:p14="http://schemas.microsoft.com/office/powerpoint/2010/main">
    <mc:Choice Requires="p14">
      <p:transition spd="slow" p14:dur="2000" advTm="47797"/>
    </mc:Choice>
    <mc:Fallback xmlns="">
      <p:transition spd="slow" advTm="47797"/>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Requirements – Agile (Scrum)</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2194147" y="1447801"/>
            <a:ext cx="7886700" cy="3391889"/>
          </a:xfrm>
        </p:spPr>
        <p:txBody>
          <a:bodyPr>
            <a:normAutofit/>
          </a:bodyPr>
          <a:lstStyle/>
          <a:p>
            <a:pPr marL="0" indent="0">
              <a:buNone/>
            </a:pPr>
            <a:r>
              <a:rPr lang="en-US" sz="1500" dirty="0"/>
              <a:t>When working in an Agile (Scrum) SDLC Requirements are generally:</a:t>
            </a:r>
          </a:p>
          <a:p>
            <a:r>
              <a:rPr lang="en-US" sz="1500" dirty="0"/>
              <a:t>Captured before each sprint </a:t>
            </a:r>
          </a:p>
          <a:p>
            <a:r>
              <a:rPr lang="en-US" sz="1500" dirty="0"/>
              <a:t>Documented using Stories (light weight)</a:t>
            </a:r>
          </a:p>
          <a:p>
            <a:r>
              <a:rPr lang="en-US" sz="1500" dirty="0"/>
              <a:t>In Scaled Agile Epics &amp; Features are also used  </a:t>
            </a:r>
          </a:p>
          <a:p>
            <a:r>
              <a:rPr lang="en-US" sz="1500" dirty="0"/>
              <a:t>Only detailed as needed</a:t>
            </a:r>
          </a:p>
          <a:p>
            <a:r>
              <a:rPr lang="en-US" sz="1500" dirty="0"/>
              <a:t>Estimated using Story Points (very light weight)</a:t>
            </a:r>
          </a:p>
          <a:p>
            <a:r>
              <a:rPr lang="en-US" sz="1500" dirty="0"/>
              <a:t>Immutable for current sprint</a:t>
            </a:r>
          </a:p>
          <a:p>
            <a:r>
              <a:rPr lang="en-US" sz="1500" dirty="0"/>
              <a:t>Change is encouraged for future sprints</a:t>
            </a:r>
          </a:p>
          <a:p>
            <a:pPr marL="0" indent="0">
              <a:buNone/>
            </a:pPr>
            <a:endParaRPr lang="en-US" sz="1500" dirty="0"/>
          </a:p>
          <a:p>
            <a:pPr marL="0" indent="0">
              <a:buNone/>
            </a:pPr>
            <a:endParaRPr lang="en-US" sz="1500" dirty="0"/>
          </a:p>
          <a:p>
            <a:pPr marL="0" indent="0">
              <a:buNone/>
            </a:pPr>
            <a:endParaRPr lang="en-US" sz="1350" dirty="0"/>
          </a:p>
          <a:p>
            <a:endParaRPr lang="en-US" dirty="0"/>
          </a:p>
        </p:txBody>
      </p:sp>
    </p:spTree>
    <p:extLst>
      <p:ext uri="{BB962C8B-B14F-4D97-AF65-F5344CB8AC3E}">
        <p14:creationId xmlns:p14="http://schemas.microsoft.com/office/powerpoint/2010/main" val="655219670"/>
      </p:ext>
    </p:extLst>
  </p:cSld>
  <p:clrMapOvr>
    <a:masterClrMapping/>
  </p:clrMapOvr>
  <mc:AlternateContent xmlns:mc="http://schemas.openxmlformats.org/markup-compatibility/2006" xmlns:p14="http://schemas.microsoft.com/office/powerpoint/2010/main">
    <mc:Choice Requires="p14">
      <p:transition spd="slow" p14:dur="2000" advTm="146181"/>
    </mc:Choice>
    <mc:Fallback xmlns="">
      <p:transition spd="slow" advTm="14618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Story Time with</a:t>
            </a:r>
          </a:p>
          <a:p>
            <a:pPr marL="0" indent="0" algn="ctr">
              <a:buNone/>
            </a:pPr>
            <a:r>
              <a:rPr lang="en-US" sz="4400" dirty="0">
                <a:latin typeface="+mj-lt"/>
              </a:rPr>
              <a:t>Eric’s Trip to Google</a:t>
            </a:r>
          </a:p>
        </p:txBody>
      </p:sp>
    </p:spTree>
    <p:extLst>
      <p:ext uri="{BB962C8B-B14F-4D97-AF65-F5344CB8AC3E}">
        <p14:creationId xmlns:p14="http://schemas.microsoft.com/office/powerpoint/2010/main" val="1438379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Quotes from “The Social Dilemma”</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508140"/>
            <a:ext cx="10515600" cy="4522519"/>
          </a:xfrm>
        </p:spPr>
        <p:txBody>
          <a:bodyPr>
            <a:normAutofit/>
          </a:bodyPr>
          <a:lstStyle/>
          <a:p>
            <a:pPr marL="0" indent="0">
              <a:buNone/>
            </a:pPr>
            <a:r>
              <a:rPr lang="en-US" sz="2000" dirty="0"/>
              <a:t>“We’re the product. Our attention is the product being sold to advertisers.” - </a:t>
            </a:r>
            <a:r>
              <a:rPr lang="en-US" sz="2000" i="1" dirty="0"/>
              <a:t>Justin Rosenstein, former engineer Facebook and Google, co-founder of Asana</a:t>
            </a:r>
          </a:p>
          <a:p>
            <a:pPr marL="0" indent="0">
              <a:buNone/>
            </a:pPr>
            <a:endParaRPr lang="en-US" sz="2000" i="1" dirty="0"/>
          </a:p>
          <a:p>
            <a:pPr marL="0" indent="0">
              <a:buNone/>
            </a:pPr>
            <a:r>
              <a:rPr lang="en-US" sz="2000" dirty="0"/>
              <a:t>“It’s the gradual, slight, imperceptible change in your own behavior and perception that is the product.” - </a:t>
            </a:r>
            <a:r>
              <a:rPr lang="en-US" sz="2000" i="1" dirty="0"/>
              <a:t>Jaron </a:t>
            </a:r>
            <a:r>
              <a:rPr lang="en-US" sz="2000" i="1" dirty="0" err="1"/>
              <a:t>Lainer</a:t>
            </a:r>
            <a:r>
              <a:rPr lang="en-US" sz="2000" i="1" dirty="0"/>
              <a:t>, founding father of Virtual Reality Computer Scientist</a:t>
            </a:r>
            <a:endParaRPr lang="en-US" sz="2000" dirty="0"/>
          </a:p>
        </p:txBody>
      </p:sp>
    </p:spTree>
    <p:extLst>
      <p:ext uri="{BB962C8B-B14F-4D97-AF65-F5344CB8AC3E}">
        <p14:creationId xmlns:p14="http://schemas.microsoft.com/office/powerpoint/2010/main" val="3222359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Quotes from “The Social Dilemma”</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508140"/>
            <a:ext cx="10515600" cy="4522519"/>
          </a:xfrm>
        </p:spPr>
        <p:txBody>
          <a:bodyPr>
            <a:normAutofit/>
          </a:bodyPr>
          <a:lstStyle/>
          <a:p>
            <a:pPr marL="0" indent="0">
              <a:buNone/>
            </a:pPr>
            <a:r>
              <a:rPr lang="en-US" sz="2000" dirty="0"/>
              <a:t>“We’ve created a world in which online connection has become primary. Especially for younger generations. And yet, in that world, </a:t>
            </a:r>
            <a:r>
              <a:rPr lang="en-US" sz="2000" i="1" u="sng" dirty="0"/>
              <a:t>anytime two people connect, the only way it’s financed is through a sneaky third person whose paying to manipulate those two people. </a:t>
            </a:r>
            <a:r>
              <a:rPr lang="en-US" sz="2000" dirty="0"/>
              <a:t>So we’ve created an entire global generation of people who were raised within a context with the very meaning of communication, the very meaning of culture, is manipulation.” - Jaron </a:t>
            </a:r>
            <a:r>
              <a:rPr lang="en-US" sz="2000" dirty="0" err="1"/>
              <a:t>Lainer</a:t>
            </a:r>
            <a:r>
              <a:rPr lang="en-US" sz="2000" dirty="0"/>
              <a:t>, founding father of Virtual Reality Computer Scientist</a:t>
            </a:r>
          </a:p>
        </p:txBody>
      </p:sp>
    </p:spTree>
    <p:extLst>
      <p:ext uri="{BB962C8B-B14F-4D97-AF65-F5344CB8AC3E}">
        <p14:creationId xmlns:p14="http://schemas.microsoft.com/office/powerpoint/2010/main" val="28057866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2"/>
</p:tagLst>
</file>

<file path=ppt/tags/tag2.xml><?xml version="1.0" encoding="utf-8"?>
<p:tagLst xmlns:a="http://schemas.openxmlformats.org/drawingml/2006/main" xmlns:r="http://schemas.openxmlformats.org/officeDocument/2006/relationships" xmlns:p="http://schemas.openxmlformats.org/presentationml/2006/main">
  <p:tag name="TIMING" val="|32.7|33.9|26.9|28.1|79.3"/>
</p:tagLst>
</file>

<file path=ppt/tags/tag3.xml><?xml version="1.0" encoding="utf-8"?>
<p:tagLst xmlns:a="http://schemas.openxmlformats.org/drawingml/2006/main" xmlns:r="http://schemas.openxmlformats.org/officeDocument/2006/relationships" xmlns:p="http://schemas.openxmlformats.org/presentationml/2006/main">
  <p:tag name="TIMING" val="|1.2"/>
</p:tagLst>
</file>

<file path=ppt/tags/tag4.xml><?xml version="1.0" encoding="utf-8"?>
<p:tagLst xmlns:a="http://schemas.openxmlformats.org/drawingml/2006/main" xmlns:r="http://schemas.openxmlformats.org/officeDocument/2006/relationships" xmlns:p="http://schemas.openxmlformats.org/presentationml/2006/main">
  <p:tag name="TIMING" val="|32.7|33.9|26.9|28.1|79.3"/>
</p:tagLst>
</file>

<file path=ppt/tags/tag5.xml><?xml version="1.0" encoding="utf-8"?>
<p:tagLst xmlns:a="http://schemas.openxmlformats.org/drawingml/2006/main" xmlns:r="http://schemas.openxmlformats.org/officeDocument/2006/relationships" xmlns:p="http://schemas.openxmlformats.org/presentationml/2006/main">
  <p:tag name="TIMING" val="|1.2"/>
</p:tagLst>
</file>

<file path=ppt/tags/tag6.xml><?xml version="1.0" encoding="utf-8"?>
<p:tagLst xmlns:a="http://schemas.openxmlformats.org/drawingml/2006/main" xmlns:r="http://schemas.openxmlformats.org/officeDocument/2006/relationships" xmlns:p="http://schemas.openxmlformats.org/presentationml/2006/main">
  <p:tag name="TIMING" val="|32.7|33.9|26.9|28.1|79.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8565</TotalTime>
  <Words>6230</Words>
  <Application>Microsoft Macintosh PowerPoint</Application>
  <PresentationFormat>Widescreen</PresentationFormat>
  <Paragraphs>700</Paragraphs>
  <Slides>66</Slides>
  <Notes>51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66</vt:i4>
      </vt:variant>
    </vt:vector>
  </HeadingPairs>
  <TitlesOfParts>
    <vt:vector size="72" baseType="lpstr">
      <vt:lpstr>Arial</vt:lpstr>
      <vt:lpstr>Calibri</vt:lpstr>
      <vt:lpstr>Calibri Light</vt:lpstr>
      <vt:lpstr>Verdana</vt:lpstr>
      <vt:lpstr>Wingdings</vt:lpstr>
      <vt:lpstr>Office Theme</vt:lpstr>
      <vt:lpstr>Class Session Check List</vt:lpstr>
      <vt:lpstr>Class Session Check List</vt:lpstr>
      <vt:lpstr>PowerPoint Presentation</vt:lpstr>
      <vt:lpstr>Prework and Announcements</vt:lpstr>
      <vt:lpstr>PowerPoint Presentation</vt:lpstr>
      <vt:lpstr>The Question</vt:lpstr>
      <vt:lpstr>PowerPoint Presentation</vt:lpstr>
      <vt:lpstr>Quotes from “The Social Dilemma”</vt:lpstr>
      <vt:lpstr>Quotes from “The Social Dilemma”</vt:lpstr>
      <vt:lpstr>Quotes from “The Social Dilemma”</vt:lpstr>
      <vt:lpstr>Quotes from “The Social Dilemma”</vt:lpstr>
      <vt:lpstr>Eric’s Editorial Comment</vt:lpstr>
      <vt:lpstr>The Original Question</vt:lpstr>
      <vt:lpstr>PowerPoint Presentation</vt:lpstr>
      <vt:lpstr>Prework</vt:lpstr>
      <vt:lpstr>End of Session</vt:lpstr>
      <vt:lpstr>Backup Slides</vt:lpstr>
      <vt:lpstr>Friendly Conversation Topic</vt:lpstr>
      <vt:lpstr>Containers &amp; Docker [link]</vt:lpstr>
      <vt:lpstr>Kubernetes &amp; Swarm [link]</vt:lpstr>
      <vt:lpstr>Software Testing</vt:lpstr>
      <vt:lpstr>Recall Test-driven Development (TDD)</vt:lpstr>
      <vt:lpstr>The Righteous Triangle of Software Development</vt:lpstr>
      <vt:lpstr>Software Testing Overview</vt:lpstr>
      <vt:lpstr>Waterfall vs Iterative vs Agile Requirements</vt:lpstr>
      <vt:lpstr>Object-Oriented Programming within Various Development Methodologies</vt:lpstr>
      <vt:lpstr>Software Testing “Truths”</vt:lpstr>
      <vt:lpstr>Software Testing “Truths” (continued)</vt:lpstr>
      <vt:lpstr>Testing Terms</vt:lpstr>
      <vt:lpstr>Testing Terms</vt:lpstr>
      <vt:lpstr>Automated Testing</vt:lpstr>
      <vt:lpstr>Automated Testing</vt:lpstr>
      <vt:lpstr>Automated Unit Testing Example: JUnit</vt:lpstr>
      <vt:lpstr>Final Thoughts</vt:lpstr>
      <vt:lpstr>Plan-and-Document  Project Management </vt:lpstr>
      <vt:lpstr> Multi-Domain Integration  &amp; Complex Dependencies </vt:lpstr>
      <vt:lpstr>The Righteous Triangle of Software Development</vt:lpstr>
      <vt:lpstr>Waterfall vs Iterative vs Agile Requirements</vt:lpstr>
      <vt:lpstr>Plan &amp; Document Project Management Monitoring &amp; Control</vt:lpstr>
      <vt:lpstr>Plan &amp; Document Project Management Monitoring &amp; Control (continued)</vt:lpstr>
      <vt:lpstr> Multi-Domain Integration  &amp; Complex Dependencies </vt:lpstr>
      <vt:lpstr>Multi-Domain Examples</vt:lpstr>
      <vt:lpstr>Complex Dependencies</vt:lpstr>
      <vt:lpstr>Summary &amp; Final Comments</vt:lpstr>
      <vt:lpstr>Friendly Conversation Topic</vt:lpstr>
      <vt:lpstr>Test-driven Development (TDD)</vt:lpstr>
      <vt:lpstr>Test-driven Development (TDD)</vt:lpstr>
      <vt:lpstr>Software Testing Overview</vt:lpstr>
      <vt:lpstr>Software Testing “Truths”</vt:lpstr>
      <vt:lpstr>Software Testing “Truths” (continued)</vt:lpstr>
      <vt:lpstr>Object-Oriented Programming within Various Development Methodologies</vt:lpstr>
      <vt:lpstr>PowerPoint Presentation</vt:lpstr>
      <vt:lpstr>Waterfall vs Iterative vs Agile Testing</vt:lpstr>
      <vt:lpstr>Testing Terms</vt:lpstr>
      <vt:lpstr>Testing Terms</vt:lpstr>
      <vt:lpstr>Automated Testing</vt:lpstr>
      <vt:lpstr>Automated Testing</vt:lpstr>
      <vt:lpstr>Automated Unit Testing Example: JUnit</vt:lpstr>
      <vt:lpstr>Final Thoughts: Test-driven Development (TDD)</vt:lpstr>
      <vt:lpstr>Models</vt:lpstr>
      <vt:lpstr>PowerPoint Presentation</vt:lpstr>
      <vt:lpstr>The Righteous Triangle of Software Development</vt:lpstr>
      <vt:lpstr>Waterfall vs Iterative vs Agile Requirements</vt:lpstr>
      <vt:lpstr>Requirements – Waterfall</vt:lpstr>
      <vt:lpstr>Requirements – Iterative (RUP)</vt:lpstr>
      <vt:lpstr>Requirements – Agile (Scrum)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421</cp:revision>
  <dcterms:created xsi:type="dcterms:W3CDTF">2020-08-26T19:34:34Z</dcterms:created>
  <dcterms:modified xsi:type="dcterms:W3CDTF">2021-02-23T16:04:03Z</dcterms:modified>
</cp:coreProperties>
</file>

<file path=docProps/thumbnail.jpeg>
</file>